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sldIdLst>
    <p:sldId id="256" r:id="rId2"/>
    <p:sldId id="258" r:id="rId3"/>
    <p:sldId id="257" r:id="rId4"/>
    <p:sldId id="262" r:id="rId5"/>
    <p:sldId id="263" r:id="rId6"/>
    <p:sldId id="264" r:id="rId7"/>
    <p:sldId id="261" r:id="rId8"/>
    <p:sldId id="265" r:id="rId9"/>
    <p:sldId id="279" r:id="rId10"/>
    <p:sldId id="280" r:id="rId11"/>
    <p:sldId id="266" r:id="rId12"/>
    <p:sldId id="267" r:id="rId13"/>
    <p:sldId id="269" r:id="rId14"/>
    <p:sldId id="270" r:id="rId15"/>
    <p:sldId id="289" r:id="rId16"/>
    <p:sldId id="271" r:id="rId17"/>
    <p:sldId id="274" r:id="rId18"/>
    <p:sldId id="272" r:id="rId19"/>
    <p:sldId id="275" r:id="rId20"/>
    <p:sldId id="273" r:id="rId21"/>
    <p:sldId id="276" r:id="rId22"/>
    <p:sldId id="277" r:id="rId23"/>
    <p:sldId id="278" r:id="rId24"/>
    <p:sldId id="281" r:id="rId25"/>
    <p:sldId id="282" r:id="rId26"/>
    <p:sldId id="283" r:id="rId27"/>
    <p:sldId id="285" r:id="rId28"/>
    <p:sldId id="288" r:id="rId29"/>
    <p:sldId id="286" r:id="rId30"/>
    <p:sldId id="287" r:id="rId31"/>
    <p:sldId id="290" r:id="rId32"/>
    <p:sldId id="291" r:id="rId33"/>
    <p:sldId id="292" r:id="rId34"/>
    <p:sldId id="293" r:id="rId35"/>
    <p:sldId id="296" r:id="rId36"/>
    <p:sldId id="294" r:id="rId37"/>
    <p:sldId id="295" r:id="rId38"/>
    <p:sldId id="297" r:id="rId39"/>
    <p:sldId id="303" r:id="rId40"/>
    <p:sldId id="299" r:id="rId41"/>
    <p:sldId id="304" r:id="rId42"/>
    <p:sldId id="301" r:id="rId43"/>
    <p:sldId id="305" r:id="rId44"/>
    <p:sldId id="314" r:id="rId45"/>
    <p:sldId id="306" r:id="rId46"/>
    <p:sldId id="307" r:id="rId47"/>
    <p:sldId id="308" r:id="rId48"/>
    <p:sldId id="310" r:id="rId49"/>
    <p:sldId id="311" r:id="rId50"/>
    <p:sldId id="309" r:id="rId51"/>
    <p:sldId id="312" r:id="rId52"/>
    <p:sldId id="313" r:id="rId53"/>
    <p:sldId id="316" r:id="rId54"/>
    <p:sldId id="315" r:id="rId5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ulo" id="{D9982206-5F2D-45EA-B014-A4AD4381A3D6}">
          <p14:sldIdLst>
            <p14:sldId id="256"/>
          </p14:sldIdLst>
        </p14:section>
        <p14:section name="Indice" id="{711F2F42-8778-492B-AF78-9B99215FF01B}">
          <p14:sldIdLst>
            <p14:sldId id="258"/>
          </p14:sldIdLst>
        </p14:section>
        <p14:section name="Cuerpo" id="{DB35A354-D43E-4BDA-A2E8-491256BB287E}">
          <p14:sldIdLst>
            <p14:sldId id="257"/>
            <p14:sldId id="262"/>
            <p14:sldId id="263"/>
            <p14:sldId id="264"/>
            <p14:sldId id="261"/>
            <p14:sldId id="265"/>
            <p14:sldId id="279"/>
            <p14:sldId id="280"/>
            <p14:sldId id="266"/>
            <p14:sldId id="267"/>
            <p14:sldId id="269"/>
            <p14:sldId id="270"/>
            <p14:sldId id="289"/>
            <p14:sldId id="271"/>
            <p14:sldId id="274"/>
            <p14:sldId id="272"/>
            <p14:sldId id="275"/>
            <p14:sldId id="273"/>
            <p14:sldId id="276"/>
            <p14:sldId id="277"/>
            <p14:sldId id="278"/>
            <p14:sldId id="281"/>
            <p14:sldId id="282"/>
            <p14:sldId id="283"/>
            <p14:sldId id="285"/>
            <p14:sldId id="288"/>
            <p14:sldId id="286"/>
            <p14:sldId id="287"/>
            <p14:sldId id="290"/>
            <p14:sldId id="291"/>
            <p14:sldId id="292"/>
            <p14:sldId id="293"/>
            <p14:sldId id="296"/>
            <p14:sldId id="294"/>
            <p14:sldId id="295"/>
            <p14:sldId id="297"/>
            <p14:sldId id="303"/>
            <p14:sldId id="299"/>
            <p14:sldId id="304"/>
            <p14:sldId id="301"/>
            <p14:sldId id="305"/>
            <p14:sldId id="314"/>
            <p14:sldId id="306"/>
            <p14:sldId id="307"/>
            <p14:sldId id="308"/>
            <p14:sldId id="310"/>
            <p14:sldId id="311"/>
            <p14:sldId id="309"/>
            <p14:sldId id="312"/>
            <p14:sldId id="313"/>
            <p14:sldId id="316"/>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18D8"/>
    <a:srgbClr val="FFD306"/>
    <a:srgbClr val="EF018D"/>
    <a:srgbClr val="F033A4"/>
    <a:srgbClr val="F372C2"/>
    <a:srgbClr val="FBB8DF"/>
    <a:srgbClr val="F03B23"/>
    <a:srgbClr val="FFFFFF"/>
    <a:srgbClr val="F47520"/>
    <a:srgbClr val="F254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77" autoAdjust="0"/>
  </p:normalViewPr>
  <p:slideViewPr>
    <p:cSldViewPr snapToGrid="0">
      <p:cViewPr>
        <p:scale>
          <a:sx n="100" d="100"/>
          <a:sy n="100" d="100"/>
        </p:scale>
        <p:origin x="2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060E4-0026-4521-8C80-605FEA8B5A34}" type="datetimeFigureOut">
              <a:rPr lang="es-ES" smtClean="0"/>
              <a:t>25/09/2023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CBD9B-4E2F-4EC8-8E68-AF4B148ECF00}" type="slidenum">
              <a:rPr lang="es-ES" smtClean="0"/>
              <a:t>‹Nº›</a:t>
            </a:fld>
            <a:endParaRPr lang="es-ES"/>
          </a:p>
        </p:txBody>
      </p:sp>
    </p:spTree>
    <p:extLst>
      <p:ext uri="{BB962C8B-B14F-4D97-AF65-F5344CB8AC3E}">
        <p14:creationId xmlns:p14="http://schemas.microsoft.com/office/powerpoint/2010/main" val="581045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1" i="0" u="none" strike="noStrike" baseline="0" dirty="0">
                <a:latin typeface="Calibri,Bold"/>
              </a:rPr>
              <a:t>¿Por qué es importante que nuestra página sea usable?</a:t>
            </a:r>
          </a:p>
          <a:p>
            <a:pPr algn="l"/>
            <a:r>
              <a:rPr lang="es-ES" sz="1800" b="0" i="0" u="none" strike="noStrike" baseline="0" dirty="0">
                <a:latin typeface="Calibri" panose="020F0502020204030204" pitchFamily="34" charset="0"/>
              </a:rPr>
              <a:t>Porque la facilidad de uso está relacionada directamente con la eficiencia. Si la página es usable, el</a:t>
            </a:r>
          </a:p>
          <a:p>
            <a:pPr algn="l"/>
            <a:r>
              <a:rPr lang="es-ES" sz="1800" b="0" i="0" u="none" strike="noStrike" baseline="0" dirty="0">
                <a:latin typeface="Calibri" panose="020F0502020204030204" pitchFamily="34" charset="0"/>
              </a:rPr>
              <a:t>usuario no dudará al tomar decisiones sobre lo que tiene que hacer y podrá efectuar un mayor</a:t>
            </a:r>
          </a:p>
          <a:p>
            <a:pPr algn="l"/>
            <a:r>
              <a:rPr lang="es-ES" sz="1800" b="0" i="0" u="none" strike="noStrike" baseline="0" dirty="0">
                <a:latin typeface="Calibri" panose="020F0502020204030204" pitchFamily="34" charset="0"/>
              </a:rPr>
              <a:t>número de operaciones en menos tiempo.</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¿Qué significa que una página sea visual? </a:t>
            </a:r>
          </a:p>
          <a:p>
            <a:pPr algn="l"/>
            <a:r>
              <a:rPr lang="es-ES" sz="1800" b="0" i="0" u="none" strike="noStrike" baseline="0" dirty="0">
                <a:latin typeface="Calibri" panose="020F0502020204030204" pitchFamily="34" charset="0"/>
              </a:rPr>
              <a:t>La popularidad de un sitio Web depende en gran parte del aspecto visual del mismo. Podemos decir que un sitio Web es visual cuando las percepciones del usuario, sus opiniones acerca del sitio y, sus sentimientos y actitudes generados mientras lo usa, son positivos. Un sitio Web debe ser atractivo para mantener la atención del usuario, pero también debe ser coherente en el uso de los elementos gráficos. Por ejemplo, si diseñamos una Web relacionada con el tema de la madera y empleamos los colores tostados no sería muy coherente visualmente utilizar el color fucsia en un formulario de pedidos de árboles.</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Actualizada</a:t>
            </a:r>
          </a:p>
          <a:p>
            <a:pPr algn="l"/>
            <a:r>
              <a:rPr lang="es-ES" sz="1800" b="0" i="0" u="none" strike="noStrike" baseline="0" dirty="0">
                <a:latin typeface="Calibri" panose="020F0502020204030204" pitchFamily="34" charset="0"/>
              </a:rPr>
              <a:t>Si no queremos perder popularidad entre nuestros visitantes habituales, es conveniente ofrecer periódicamente</a:t>
            </a:r>
          </a:p>
          <a:p>
            <a:pPr algn="l"/>
            <a:r>
              <a:rPr lang="es-ES" sz="1800" b="0" i="0" u="none" strike="noStrike" baseline="0" dirty="0">
                <a:latin typeface="Calibri" panose="020F0502020204030204" pitchFamily="34" charset="0"/>
              </a:rPr>
              <a:t>nuevos contenidos que le puedan interesar. Es importante actualizar periódicamente</a:t>
            </a:r>
          </a:p>
          <a:p>
            <a:pPr algn="l"/>
            <a:r>
              <a:rPr lang="es-ES" sz="1800" b="0" i="0" u="none" strike="noStrike" baseline="0" dirty="0">
                <a:latin typeface="Calibri" panose="020F0502020204030204" pitchFamily="34" charset="0"/>
              </a:rPr>
              <a:t>nuestro sitio Web. Podemos actualizarlo diariamente, semanalmente, mensualmente, etcétera. Depende</a:t>
            </a:r>
          </a:p>
          <a:p>
            <a:pPr algn="l"/>
            <a:r>
              <a:rPr lang="es-ES" sz="1800" b="0" i="0" u="none" strike="noStrike" baseline="0" dirty="0">
                <a:latin typeface="Calibri" panose="020F0502020204030204" pitchFamily="34" charset="0"/>
              </a:rPr>
              <a:t>del tipo de Web y de los servicios que ofrezca. Pero también es importante actualizar la interfaz</a:t>
            </a:r>
          </a:p>
          <a:p>
            <a:pPr algn="l"/>
            <a:r>
              <a:rPr lang="es-ES" sz="1800" b="0" i="0" u="none" strike="noStrike" baseline="0" dirty="0">
                <a:latin typeface="Calibri" panose="020F0502020204030204" pitchFamily="34" charset="0"/>
              </a:rPr>
              <a:t>modificando aquellos elementos que pueden lograr que sea aún más usable, visual y educativa.</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6</a:t>
            </a:fld>
            <a:endParaRPr lang="es-ES"/>
          </a:p>
        </p:txBody>
      </p:sp>
    </p:spTree>
    <p:extLst>
      <p:ext uri="{BB962C8B-B14F-4D97-AF65-F5344CB8AC3E}">
        <p14:creationId xmlns:p14="http://schemas.microsoft.com/office/powerpoint/2010/main" val="3415157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15</a:t>
            </a:fld>
            <a:endParaRPr lang="es-ES"/>
          </a:p>
        </p:txBody>
      </p:sp>
    </p:spTree>
    <p:extLst>
      <p:ext uri="{BB962C8B-B14F-4D97-AF65-F5344CB8AC3E}">
        <p14:creationId xmlns:p14="http://schemas.microsoft.com/office/powerpoint/2010/main" val="387100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16</a:t>
            </a:fld>
            <a:endParaRPr lang="es-ES"/>
          </a:p>
        </p:txBody>
      </p:sp>
    </p:spTree>
    <p:extLst>
      <p:ext uri="{BB962C8B-B14F-4D97-AF65-F5344CB8AC3E}">
        <p14:creationId xmlns:p14="http://schemas.microsoft.com/office/powerpoint/2010/main" val="385779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17</a:t>
            </a:fld>
            <a:endParaRPr lang="es-ES"/>
          </a:p>
        </p:txBody>
      </p:sp>
    </p:spTree>
    <p:extLst>
      <p:ext uri="{BB962C8B-B14F-4D97-AF65-F5344CB8AC3E}">
        <p14:creationId xmlns:p14="http://schemas.microsoft.com/office/powerpoint/2010/main" val="278595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18</a:t>
            </a:fld>
            <a:endParaRPr lang="es-ES"/>
          </a:p>
        </p:txBody>
      </p:sp>
    </p:spTree>
    <p:extLst>
      <p:ext uri="{BB962C8B-B14F-4D97-AF65-F5344CB8AC3E}">
        <p14:creationId xmlns:p14="http://schemas.microsoft.com/office/powerpoint/2010/main" val="362538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19</a:t>
            </a:fld>
            <a:endParaRPr lang="es-ES"/>
          </a:p>
        </p:txBody>
      </p:sp>
    </p:spTree>
    <p:extLst>
      <p:ext uri="{BB962C8B-B14F-4D97-AF65-F5344CB8AC3E}">
        <p14:creationId xmlns:p14="http://schemas.microsoft.com/office/powerpoint/2010/main" val="189023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20</a:t>
            </a:fld>
            <a:endParaRPr lang="es-ES"/>
          </a:p>
        </p:txBody>
      </p:sp>
    </p:spTree>
    <p:extLst>
      <p:ext uri="{BB962C8B-B14F-4D97-AF65-F5344CB8AC3E}">
        <p14:creationId xmlns:p14="http://schemas.microsoft.com/office/powerpoint/2010/main" val="363107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Calibri" panose="020F0502020204030204" pitchFamily="34" charset="0"/>
              </a:rPr>
              <a:t>El bloque de </a:t>
            </a:r>
            <a:r>
              <a:rPr lang="es-ES" sz="1200" b="1" i="0" u="none" strike="noStrike" baseline="0" dirty="0">
                <a:latin typeface="Calibri,Bold"/>
              </a:rPr>
              <a:t>Pie </a:t>
            </a:r>
            <a:r>
              <a:rPr lang="es-ES" sz="1200" b="0" i="0" u="none" strike="noStrike" baseline="0" dirty="0">
                <a:latin typeface="Calibri" panose="020F0502020204030204" pitchFamily="34" charset="0"/>
              </a:rPr>
              <a:t>de página está situado al final de la página y, al igual que el encabezado, se repite en</a:t>
            </a:r>
          </a:p>
          <a:p>
            <a:pPr algn="l"/>
            <a:r>
              <a:rPr lang="es-ES" sz="1200" b="0" i="0" u="none" strike="noStrike" baseline="0" dirty="0">
                <a:latin typeface="Calibri" panose="020F0502020204030204" pitchFamily="34" charset="0"/>
              </a:rPr>
              <a:t>todas las páginas del sitio. Normalmente se emplea el pie como zona de navegación complementaria</a:t>
            </a:r>
          </a:p>
          <a:p>
            <a:pPr algn="l"/>
            <a:r>
              <a:rPr lang="es-ES" sz="1200" b="0" i="0" u="none" strike="noStrike" baseline="0" dirty="0">
                <a:latin typeface="Calibri" panose="020F0502020204030204" pitchFamily="34" charset="0"/>
              </a:rPr>
              <a:t>a la zona superior situada en el encabezado. En ellas se repiten algunos enlaces que se suelen colocar</a:t>
            </a:r>
          </a:p>
          <a:p>
            <a:pPr algn="l"/>
            <a:r>
              <a:rPr lang="es-ES" sz="1200" b="0" i="0" u="none" strike="noStrike" baseline="0" dirty="0">
                <a:latin typeface="Calibri" panose="020F0502020204030204" pitchFamily="34" charset="0"/>
              </a:rPr>
              <a:t>en el encabezado como el enlace al Mapa del sitio (que veremos en el próximo apartado) o, el enlace</a:t>
            </a:r>
          </a:p>
          <a:p>
            <a:pPr algn="l"/>
            <a:r>
              <a:rPr lang="es-ES" sz="1200" b="0" i="0" u="none" strike="noStrike" baseline="0" dirty="0">
                <a:latin typeface="Calibri" panose="020F0502020204030204" pitchFamily="34" charset="0"/>
              </a:rPr>
              <a:t>a la información de contacto y, además, se colocan algunos enlaces nuevos como los enlaces a la</a:t>
            </a:r>
          </a:p>
          <a:p>
            <a:pPr algn="l"/>
            <a:r>
              <a:rPr lang="es-ES" sz="1200" b="0" i="0" u="none" strike="noStrike" baseline="0" dirty="0">
                <a:latin typeface="Calibri" panose="020F0502020204030204" pitchFamily="34" charset="0"/>
              </a:rPr>
              <a:t>información relativa a los derechos de autor, privacidad e información legal.</a:t>
            </a:r>
          </a:p>
          <a:p>
            <a:pPr algn="l"/>
            <a:endParaRPr lang="es-ES" sz="1200" b="0" i="0" u="none" strike="noStrike" baseline="0" dirty="0">
              <a:latin typeface="Calibri" panose="020F0502020204030204" pitchFamily="34" charset="0"/>
            </a:endParaRPr>
          </a:p>
          <a:p>
            <a:pPr algn="l"/>
            <a:r>
              <a:rPr lang="es-ES" sz="1200" b="0" i="0" u="none" strike="noStrike" baseline="0" dirty="0">
                <a:latin typeface="Calibri" panose="020F0502020204030204" pitchFamily="34" charset="0"/>
              </a:rPr>
              <a:t>El diseño del pie no suele estar tan elaborado como el del encabezado, ya que su importancia es menor.</a:t>
            </a:r>
          </a:p>
          <a:p>
            <a:pPr algn="l"/>
            <a:r>
              <a:rPr lang="es-ES" sz="1200" b="0" i="0" u="none" strike="noStrike" baseline="0" dirty="0">
                <a:latin typeface="Calibri" panose="020F0502020204030204" pitchFamily="34" charset="0"/>
              </a:rPr>
              <a:t>El usuario tiene que ser consciente de que lo que está viendo es el pie. Esto es de gran importancia</a:t>
            </a:r>
          </a:p>
          <a:p>
            <a:pPr algn="l"/>
            <a:r>
              <a:rPr lang="es-ES" sz="1200" b="0" i="0" u="none" strike="noStrike" baseline="0" dirty="0">
                <a:latin typeface="Calibri" panose="020F0502020204030204" pitchFamily="34" charset="0"/>
              </a:rPr>
              <a:t>en aquellos casos en los que, por ser el tamaño vertical de la página mayor que la ventana del</a:t>
            </a:r>
          </a:p>
          <a:p>
            <a:pPr algn="l"/>
            <a:r>
              <a:rPr lang="es-ES" sz="1200" b="0" i="0" u="none" strike="noStrike" baseline="0" dirty="0">
                <a:latin typeface="Calibri" panose="020F0502020204030204" pitchFamily="34" charset="0"/>
              </a:rPr>
              <a:t>navegador, el usuario se ve obligado a desplazarse verticalmente, pudiendo perder de vista el encabezado.</a:t>
            </a:r>
          </a:p>
          <a:p>
            <a:pPr algn="l"/>
            <a:r>
              <a:rPr lang="es-ES" sz="1200" b="0" i="0" u="none" strike="noStrike" baseline="0" dirty="0">
                <a:latin typeface="Calibri" panose="020F0502020204030204" pitchFamily="34" charset="0"/>
              </a:rPr>
              <a:t>Con un diseño más sencillo del pie respecto al resto de los bloques conseguimos esa percepción</a:t>
            </a:r>
          </a:p>
          <a:p>
            <a:pPr algn="l"/>
            <a:r>
              <a:rPr lang="es-ES" sz="1200" b="0" i="0" u="none" strike="noStrike" baseline="0" dirty="0">
                <a:latin typeface="Calibri" panose="020F0502020204030204" pitchFamily="34" charset="0"/>
              </a:rPr>
              <a:t>por parte 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21</a:t>
            </a:fld>
            <a:endParaRPr lang="es-ES"/>
          </a:p>
        </p:txBody>
      </p:sp>
    </p:spTree>
    <p:extLst>
      <p:ext uri="{BB962C8B-B14F-4D97-AF65-F5344CB8AC3E}">
        <p14:creationId xmlns:p14="http://schemas.microsoft.com/office/powerpoint/2010/main" val="3586964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ZONA DE NAVEGACIÓN</a:t>
            </a:r>
          </a:p>
          <a:p>
            <a:pPr algn="l"/>
            <a:r>
              <a:rPr lang="es-ES" sz="1800" b="0" i="0" u="none" strike="noStrike" baseline="0" dirty="0">
                <a:latin typeface="Calibri" panose="020F0502020204030204" pitchFamily="34" charset="0"/>
              </a:rPr>
              <a:t>Es importante para el usuario tener algún elemento que le permita volver al principio sin necesidad</a:t>
            </a:r>
          </a:p>
          <a:p>
            <a:pPr algn="l"/>
            <a:r>
              <a:rPr lang="es-ES" sz="1800" b="0" i="0" u="none" strike="noStrike" baseline="0" dirty="0">
                <a:latin typeface="Calibri" panose="020F0502020204030204" pitchFamily="34" charset="0"/>
              </a:rPr>
              <a:t>de utilizar la herramienta “ir hacia atrás o regresar” del navegador. Este problema suele resolverse</a:t>
            </a:r>
          </a:p>
          <a:p>
            <a:pPr algn="l"/>
            <a:r>
              <a:rPr lang="es-ES" sz="1800" b="0" i="0" u="none" strike="noStrike" baseline="0" dirty="0">
                <a:latin typeface="Calibri" panose="020F0502020204030204" pitchFamily="34" charset="0"/>
              </a:rPr>
              <a:t>empleando un enlace en el logotipo de la empresa que se sitúa normalmente en parte superior izquierda</a:t>
            </a:r>
          </a:p>
          <a:p>
            <a:pPr algn="l"/>
            <a:r>
              <a:rPr lang="es-ES" sz="1800" b="0" i="0" u="none" strike="noStrike" baseline="0" dirty="0">
                <a:latin typeface="Calibri" panose="020F0502020204030204" pitchFamily="34" charset="0"/>
              </a:rPr>
              <a:t>de cada una de las páginas que componen el sitio Web.</a:t>
            </a:r>
          </a:p>
          <a:p>
            <a:pPr algn="l"/>
            <a:r>
              <a:rPr lang="es-ES" sz="1800" b="0" i="0" u="none" strike="noStrike" baseline="0" dirty="0">
                <a:latin typeface="Calibri" panose="020F0502020204030204" pitchFamily="34" charset="0"/>
              </a:rPr>
              <a:t>El menú de secciones y/o áreas de interés es una zona de la interfaz en la que se detallan las secciones</a:t>
            </a:r>
          </a:p>
          <a:p>
            <a:pPr algn="l"/>
            <a:r>
              <a:rPr lang="es-ES" sz="1800" b="0" i="0" u="none" strike="noStrike" baseline="0" dirty="0">
                <a:latin typeface="Calibri" panose="020F0502020204030204" pitchFamily="34" charset="0"/>
              </a:rPr>
              <a:t>y/o áreas en las que está dividida la información contenida en el sitio Web. Debe ser fácilmente</a:t>
            </a:r>
          </a:p>
          <a:p>
            <a:pPr algn="l"/>
            <a:r>
              <a:rPr lang="es-ES" sz="1800" b="0" i="0" u="none" strike="noStrike" baseline="0" dirty="0">
                <a:latin typeface="Calibri" panose="020F0502020204030204" pitchFamily="34" charset="0"/>
              </a:rPr>
              <a:t>localizable. Se suele ubicar en la parte superior de cada página, debajo del logotipo. Es importante</a:t>
            </a:r>
          </a:p>
          <a:p>
            <a:pPr algn="l"/>
            <a:r>
              <a:rPr lang="es-ES" sz="1800" b="0" i="0" u="none" strike="noStrike" baseline="0" dirty="0">
                <a:latin typeface="Calibri" panose="020F0502020204030204" pitchFamily="34" charset="0"/>
              </a:rPr>
              <a:t>que estas secciones y áreas estén bien identificadas mediante un texto descriptivo y/o una imagen</a:t>
            </a:r>
          </a:p>
          <a:p>
            <a:pPr algn="l"/>
            <a:r>
              <a:rPr lang="es-ES" sz="1800" b="0" i="0" u="none" strike="noStrike" baseline="0" dirty="0">
                <a:latin typeface="Calibri" panose="020F0502020204030204" pitchFamily="34" charset="0"/>
              </a:rPr>
              <a:t>representativa. También es importante que mantenga la misma posición en todas las páginas del</a:t>
            </a:r>
          </a:p>
          <a:p>
            <a:pPr algn="l"/>
            <a:r>
              <a:rPr lang="es-ES" sz="1800" b="0" i="0" u="none" strike="noStrike" baseline="0" dirty="0">
                <a:latin typeface="Calibri" panose="020F0502020204030204" pitchFamily="34" charset="0"/>
              </a:rPr>
              <a:t>sitio.</a:t>
            </a:r>
          </a:p>
          <a:p>
            <a:pPr algn="l"/>
            <a:r>
              <a:rPr lang="es-ES" sz="1800" b="0" i="0" u="none" strike="noStrike" baseline="0" dirty="0">
                <a:latin typeface="Calibri" panose="020F0502020204030204" pitchFamily="34" charset="0"/>
              </a:rPr>
              <a:t>No debemos olvidar que, cuando el sitio Web es de gran tamaño, con muchas secciones y subsecciones,</a:t>
            </a:r>
          </a:p>
          <a:p>
            <a:pPr algn="l"/>
            <a:r>
              <a:rPr lang="es-ES" sz="1800" b="0" i="0" u="none" strike="noStrike" baseline="0" dirty="0">
                <a:latin typeface="Calibri" panose="020F0502020204030204" pitchFamily="34" charset="0"/>
              </a:rPr>
              <a:t>es de gran importancia que el usuario sepa en todo momento el lugar donde se encuentra dentro</a:t>
            </a:r>
          </a:p>
          <a:p>
            <a:pPr algn="l"/>
            <a:r>
              <a:rPr lang="es-ES" sz="1800" b="0" i="0" u="none" strike="noStrike" baseline="0" dirty="0">
                <a:latin typeface="Calibri" panose="020F0502020204030204" pitchFamily="34" charset="0"/>
              </a:rPr>
              <a:t>del sitio. Por ello debemos informar, en cada una de las páginas, el camino recorrido desde la</a:t>
            </a:r>
          </a:p>
          <a:p>
            <a:pPr algn="l"/>
            <a:r>
              <a:rPr lang="es-ES" sz="1800" b="0" i="0" u="none" strike="noStrike" baseline="0" dirty="0">
                <a:latin typeface="Calibri" panose="020F0502020204030204" pitchFamily="34" charset="0"/>
              </a:rPr>
              <a:t>página principal o portada hasta la página actual y, lo haremos empleando una línea de texto por</a:t>
            </a:r>
          </a:p>
          <a:p>
            <a:pPr algn="l"/>
            <a:r>
              <a:rPr lang="es-ES" sz="1800" b="0" i="0" u="none" strike="noStrike" baseline="0" dirty="0">
                <a:latin typeface="Calibri" panose="020F0502020204030204" pitchFamily="34" charset="0"/>
              </a:rPr>
              <a:t>debajo del menú de secciones y por encima de los contenidos. Incluso podemos aprovechar esta</a:t>
            </a:r>
          </a:p>
          <a:p>
            <a:pPr algn="l"/>
            <a:r>
              <a:rPr lang="es-ES" sz="1800" b="0" i="0" u="none" strike="noStrike" baseline="0" dirty="0">
                <a:latin typeface="Calibri" panose="020F0502020204030204" pitchFamily="34" charset="0"/>
              </a:rPr>
              <a:t>línea para permitir, mediante el empleo de enlaces, vueltas hacia atrás en el camino de navegación.</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ZONA DE CONTENIDO</a:t>
            </a:r>
          </a:p>
          <a:p>
            <a:pPr algn="l"/>
            <a:r>
              <a:rPr lang="es-ES" sz="1800" b="0" i="0" u="none" strike="noStrike" baseline="0" dirty="0">
                <a:latin typeface="Calibri" panose="020F0502020204030204" pitchFamily="34" charset="0"/>
              </a:rPr>
              <a:t>Es muy importante para nosotros que el usuario</a:t>
            </a:r>
          </a:p>
          <a:p>
            <a:pPr algn="l"/>
            <a:r>
              <a:rPr lang="es-ES" sz="1800" b="0" i="0" u="none" strike="noStrike" baseline="0" dirty="0">
                <a:latin typeface="Calibri" panose="020F0502020204030204" pitchFamily="34" charset="0"/>
              </a:rPr>
              <a:t>no se sienta defraudado. De nada sirve que nuestro sitio Web tenga una portada espectacular, llena</a:t>
            </a:r>
          </a:p>
          <a:p>
            <a:pPr algn="l"/>
            <a:r>
              <a:rPr lang="es-ES" sz="1800" b="0" i="0" u="none" strike="noStrike" baseline="0" dirty="0">
                <a:latin typeface="Calibri" panose="020F0502020204030204" pitchFamily="34" charset="0"/>
              </a:rPr>
              <a:t>de enlaces que prometen ser interesantes, y, cuando el usuario llega a su destino, se encuentra con</a:t>
            </a:r>
          </a:p>
          <a:p>
            <a:pPr algn="l"/>
            <a:r>
              <a:rPr lang="es-ES" sz="1800" b="0" i="0" u="none" strike="noStrike" baseline="0" dirty="0">
                <a:latin typeface="Calibri" panose="020F0502020204030204" pitchFamily="34" charset="0"/>
              </a:rPr>
              <a:t>unos contenidos pobres que sólo le causan decepción.</a:t>
            </a:r>
          </a:p>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22</a:t>
            </a:fld>
            <a:endParaRPr lang="es-ES"/>
          </a:p>
        </p:txBody>
      </p:sp>
    </p:spTree>
    <p:extLst>
      <p:ext uri="{BB962C8B-B14F-4D97-AF65-F5344CB8AC3E}">
        <p14:creationId xmlns:p14="http://schemas.microsoft.com/office/powerpoint/2010/main" val="252905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La obligación de crear un mapa del sitio es directamente proporcional a la complejidad y extensión</a:t>
            </a:r>
          </a:p>
          <a:p>
            <a:pPr algn="l"/>
            <a:r>
              <a:rPr lang="es-ES" sz="1800" b="0" i="0" u="none" strike="noStrike" baseline="0" dirty="0">
                <a:latin typeface="Calibri" panose="020F0502020204030204" pitchFamily="34" charset="0"/>
              </a:rPr>
              <a:t>de nuestro sitio. Así, si nuestro sitio consta de una única página donde sólo hay enlaces a páginas</a:t>
            </a:r>
          </a:p>
          <a:p>
            <a:pPr algn="l"/>
            <a:r>
              <a:rPr lang="es-ES" sz="1800" b="0" i="0" u="none" strike="noStrike" baseline="0" dirty="0">
                <a:latin typeface="Calibri" panose="020F0502020204030204" pitchFamily="34" charset="0"/>
              </a:rPr>
              <a:t>ajenas al sitio, no tendremos que poner un enlace al Mapa del sitio. Si por el contrario, nuestro sitio</a:t>
            </a:r>
          </a:p>
          <a:p>
            <a:pPr algn="l"/>
            <a:r>
              <a:rPr lang="es-ES" sz="1800" b="0" i="0" u="none" strike="noStrike" baseline="0" dirty="0">
                <a:latin typeface="Calibri" panose="020F0502020204030204" pitchFamily="34" charset="0"/>
              </a:rPr>
              <a:t>consta de una página principal de portada con enlaces a secciones, que a su vez están divididas en</a:t>
            </a:r>
          </a:p>
          <a:p>
            <a:pPr algn="l"/>
            <a:r>
              <a:rPr lang="es-ES" sz="1800" b="0" i="0" u="none" strike="noStrike" baseline="0" dirty="0">
                <a:latin typeface="Calibri" panose="020F0502020204030204" pitchFamily="34" charset="0"/>
              </a:rPr>
              <a:t>subsecciones, sí sería conveniente crear el Mapa del sitio y poner un enlace a él en la portada.</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23</a:t>
            </a:fld>
            <a:endParaRPr lang="es-ES"/>
          </a:p>
        </p:txBody>
      </p:sp>
    </p:spTree>
    <p:extLst>
      <p:ext uri="{BB962C8B-B14F-4D97-AF65-F5344CB8AC3E}">
        <p14:creationId xmlns:p14="http://schemas.microsoft.com/office/powerpoint/2010/main" val="1377733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1" u="none" strike="noStrike" baseline="0" dirty="0">
                <a:latin typeface="Calibri,Italic"/>
              </a:rPr>
              <a:t>La percepción es una interpretación significativa de las sensaciones. La percepción visual es la sensación</a:t>
            </a:r>
          </a:p>
          <a:p>
            <a:pPr algn="l"/>
            <a:r>
              <a:rPr lang="es-ES" sz="1800" b="0" i="1" u="none" strike="noStrike" baseline="0" dirty="0">
                <a:latin typeface="Calibri,Italic"/>
              </a:rPr>
              <a:t>interior de conocimiento aparente que resulta de un estímulo o impresión luminosa registrada en</a:t>
            </a:r>
          </a:p>
          <a:p>
            <a:pPr algn="l"/>
            <a:r>
              <a:rPr lang="es-ES" sz="1800" b="0" i="1" u="none" strike="noStrike" baseline="0" dirty="0">
                <a:latin typeface="Calibri,Italic"/>
              </a:rPr>
              <a:t>nuestros ojos.</a:t>
            </a:r>
          </a:p>
          <a:p>
            <a:pPr algn="l"/>
            <a:endParaRPr lang="es-ES" sz="1800" b="0" i="1" u="none" strike="noStrike" baseline="0" dirty="0">
              <a:latin typeface="Calibri,Italic"/>
            </a:endParaRPr>
          </a:p>
          <a:p>
            <a:pPr algn="l"/>
            <a:r>
              <a:rPr lang="es-ES" sz="1800" b="0" i="0" u="none" strike="noStrike" baseline="0" dirty="0">
                <a:latin typeface="Calibri" panose="020F0502020204030204" pitchFamily="34" charset="0"/>
              </a:rPr>
              <a:t>Podríamos pensar que un sitio Web es usable sólo por el hecho de haber accedido a él y haber visitado alguno</a:t>
            </a:r>
          </a:p>
          <a:p>
            <a:pPr algn="l"/>
            <a:r>
              <a:rPr lang="es-ES" sz="1800" b="0" i="0" u="none" strike="noStrike" baseline="0" dirty="0">
                <a:latin typeface="Calibri" panose="020F0502020204030204" pitchFamily="34" charset="0"/>
              </a:rPr>
              <a:t>de sus enlaces. Nada más lejos de la verdad. Una página es usable si al usuario le resulta fácil el uso</a:t>
            </a:r>
          </a:p>
          <a:p>
            <a:pPr algn="l"/>
            <a:r>
              <a:rPr lang="es-ES" sz="1800" b="0" i="0" u="none" strike="noStrike" baseline="0" dirty="0">
                <a:latin typeface="Calibri" panose="020F0502020204030204" pitchFamily="34" charset="0"/>
              </a:rPr>
              <a:t>de su interfaz.</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Podemos decir que un sitio Web es visual cuando las percepciones del usuario, sus opiniones acerca del sitio y, sus sentimientos y actitudes generados mientras lo usa, son positivos. Un sitio Web debe ser atractivo para mantener la atención del usuario, pero también debe ser coherente en el uso de los elementos gráficos. -&gt; </a:t>
            </a:r>
            <a:r>
              <a:rPr lang="es-ES" sz="1800" b="0" i="0" u="none" strike="noStrike" baseline="0" dirty="0">
                <a:solidFill>
                  <a:srgbClr val="548ED5"/>
                </a:solidFill>
                <a:latin typeface="Calibri" panose="020F0502020204030204" pitchFamily="34" charset="0"/>
              </a:rPr>
              <a:t>Un sitio Web tiene la característica de ser visual cuando los elementos gráficos empleados están orientados a conseguir los objetivos del sitio y no se han empleado como elemento decorativo.</a:t>
            </a:r>
          </a:p>
          <a:p>
            <a:pPr algn="l"/>
            <a:endParaRPr lang="es-ES" sz="1800" b="0" i="0" u="none" strike="noStrike" baseline="0" dirty="0">
              <a:solidFill>
                <a:srgbClr val="548ED5"/>
              </a:solidFill>
              <a:latin typeface="Calibri" panose="020F0502020204030204" pitchFamily="34" charset="0"/>
            </a:endParaRPr>
          </a:p>
          <a:p>
            <a:pPr algn="l"/>
            <a:r>
              <a:rPr lang="es-ES" sz="1800" b="0" i="0" u="none" strike="noStrike" baseline="0" dirty="0">
                <a:latin typeface="Calibri" panose="020F0502020204030204" pitchFamily="34" charset="0"/>
              </a:rPr>
              <a:t>Una interfaz es educativa cuando es fácil de aprender por el usuario. La facilidad de aprendizaje es una medida de la</a:t>
            </a:r>
          </a:p>
          <a:p>
            <a:pPr algn="l"/>
            <a:r>
              <a:rPr lang="es-ES" sz="1800" b="0" i="0" u="none" strike="noStrike" baseline="0" dirty="0">
                <a:latin typeface="Calibri" panose="020F0502020204030204" pitchFamily="34" charset="0"/>
              </a:rPr>
              <a:t>cantidad de tiempo que necesita el usuario para conocer la interfaz a través de su uso y, también es</a:t>
            </a:r>
          </a:p>
          <a:p>
            <a:pPr algn="l"/>
            <a:r>
              <a:rPr lang="es-ES" sz="1800" b="0" i="0" u="none" strike="noStrike" baseline="0" dirty="0">
                <a:latin typeface="Calibri" panose="020F0502020204030204" pitchFamily="34" charset="0"/>
              </a:rPr>
              <a:t>una medida de la cantidad de tiempo que el usuario retiene ese conocimiento sin necesidad de usar</a:t>
            </a:r>
          </a:p>
          <a:p>
            <a:pPr algn="l"/>
            <a:r>
              <a:rPr lang="es-ES" sz="1800" b="0" i="0" u="none" strike="noStrike" baseline="0" dirty="0">
                <a:latin typeface="Calibri" panose="020F0502020204030204" pitchFamily="34" charset="0"/>
              </a:rPr>
              <a:t>la interfaz.</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Si no queremos perder popularidad entre nuestros visitantes habituales, es conveniente ofrecer periódicamente</a:t>
            </a:r>
          </a:p>
          <a:p>
            <a:pPr algn="l"/>
            <a:r>
              <a:rPr lang="es-ES" sz="1800" b="0" i="0" u="none" strike="noStrike" baseline="0" dirty="0">
                <a:latin typeface="Calibri" panose="020F0502020204030204" pitchFamily="34" charset="0"/>
              </a:rPr>
              <a:t>nuevos contenidos que le puedan interesar. Es importante actualizar periódicamente</a:t>
            </a:r>
          </a:p>
          <a:p>
            <a:pPr algn="l"/>
            <a:r>
              <a:rPr lang="es-ES" sz="1800" b="0" i="0" u="none" strike="noStrike" baseline="0" dirty="0">
                <a:latin typeface="Calibri" panose="020F0502020204030204" pitchFamily="34" charset="0"/>
              </a:rPr>
              <a:t>nuestro sitio Web. Podemos actualizarlo diariamente, semanalmente, mensualmente, etcétera. Depende</a:t>
            </a:r>
          </a:p>
          <a:p>
            <a:pPr algn="l"/>
            <a:r>
              <a:rPr lang="es-ES" sz="1800" b="0" i="0" u="none" strike="noStrike" baseline="0" dirty="0">
                <a:latin typeface="Calibri" panose="020F0502020204030204" pitchFamily="34" charset="0"/>
              </a:rPr>
              <a:t>del tipo de Web y de los servicios que ofrezca. Pero también es importante actualizar la interfaz</a:t>
            </a:r>
          </a:p>
          <a:p>
            <a:pPr algn="l"/>
            <a:r>
              <a:rPr lang="es-ES" sz="1800" b="0" i="0" u="none" strike="noStrike" baseline="0" dirty="0">
                <a:latin typeface="Calibri" panose="020F0502020204030204" pitchFamily="34" charset="0"/>
              </a:rPr>
              <a:t>modificando aquellos elementos que pueden lograr que sea aún más usable, visual y educativa.</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24</a:t>
            </a:fld>
            <a:endParaRPr lang="es-ES"/>
          </a:p>
        </p:txBody>
      </p:sp>
    </p:spTree>
    <p:extLst>
      <p:ext uri="{BB962C8B-B14F-4D97-AF65-F5344CB8AC3E}">
        <p14:creationId xmlns:p14="http://schemas.microsoft.com/office/powerpoint/2010/main" val="321763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 </a:t>
            </a:r>
            <a:r>
              <a:rPr lang="es-ES" sz="1800" b="0" i="0" u="none" strike="noStrike" baseline="0" dirty="0">
                <a:latin typeface="Calibri" panose="020F0502020204030204" pitchFamily="34" charset="0"/>
              </a:rPr>
              <a:t>Mira a tu alrededor. Estamos rodeados de interfaces. El botón que te permite llamar al ascensor, la</a:t>
            </a:r>
          </a:p>
          <a:p>
            <a:pPr algn="l"/>
            <a:r>
              <a:rPr lang="es-ES" sz="1800" b="0" i="0" u="none" strike="noStrike" baseline="0" dirty="0">
                <a:latin typeface="Calibri" panose="020F0502020204030204" pitchFamily="34" charset="0"/>
              </a:rPr>
              <a:t>llave que abre la puerta de tu casa. El mando del grifo que te proporciona el agua o el vaso que utilizas</a:t>
            </a:r>
          </a:p>
          <a:p>
            <a:pPr algn="l"/>
            <a:r>
              <a:rPr lang="es-ES" sz="1800" b="0" i="0" u="none" strike="noStrike" baseline="0" dirty="0">
                <a:latin typeface="Calibri" panose="020F0502020204030204" pitchFamily="34" charset="0"/>
              </a:rPr>
              <a:t>para beber. Todas esas cosas son interfaces porque son el medio que empleamos para conseguir</a:t>
            </a:r>
          </a:p>
          <a:p>
            <a:pPr algn="l"/>
            <a:r>
              <a:rPr lang="es-ES" sz="1800" b="0" i="0" u="none" strike="noStrike" baseline="0" dirty="0">
                <a:latin typeface="Calibri" panose="020F0502020204030204" pitchFamily="34" charset="0"/>
              </a:rPr>
              <a:t>un objetivo. Nuestro objetivo no es pulsar el botón, es llegar a un piso concreto. Nuestro objetivo</a:t>
            </a:r>
          </a:p>
          <a:p>
            <a:pPr algn="l"/>
            <a:r>
              <a:rPr lang="es-ES" sz="1800" b="0" i="0" u="none" strike="noStrike" baseline="0" dirty="0">
                <a:latin typeface="Calibri" panose="020F0502020204030204" pitchFamily="34" charset="0"/>
              </a:rPr>
              <a:t>calmar nuestra sed, el grifo y el vaso son los medios con los que interactuamos para lograr dicho</a:t>
            </a:r>
          </a:p>
          <a:p>
            <a:pPr algn="l"/>
            <a:r>
              <a:rPr lang="es-ES" sz="1800" b="0" i="0" u="none" strike="noStrike" baseline="0" dirty="0">
                <a:latin typeface="Calibri" panose="020F0502020204030204" pitchFamily="34" charset="0"/>
              </a:rPr>
              <a:t>objetivo.</a:t>
            </a:r>
            <a:endParaRPr lang="es-ES" dirty="0"/>
          </a:p>
          <a:p>
            <a:pPr algn="l"/>
            <a:r>
              <a:rPr lang="es-ES" dirty="0"/>
              <a:t>- </a:t>
            </a:r>
            <a:r>
              <a:rPr lang="es-ES" sz="1800" b="0" i="0" u="none" strike="noStrike" baseline="0" dirty="0">
                <a:latin typeface="Calibri" panose="020F0502020204030204" pitchFamily="34" charset="0"/>
              </a:rPr>
              <a:t>La IPO (Interacción Persona-Ordenador) es la disciplina que estudia el intercambio de información</a:t>
            </a:r>
          </a:p>
          <a:p>
            <a:pPr algn="l"/>
            <a:r>
              <a:rPr lang="es-ES" sz="1800" b="0" i="0" u="none" strike="noStrike" baseline="0" dirty="0">
                <a:latin typeface="Calibri" panose="020F0502020204030204" pitchFamily="34" charset="0"/>
              </a:rPr>
              <a:t>entre las personas y los ordenadores. Cuando hay una buena comunicación entre el usuario y el ordenador</a:t>
            </a:r>
          </a:p>
          <a:p>
            <a:pPr algn="l"/>
            <a:r>
              <a:rPr lang="es-ES" sz="1800" b="0" i="0" u="none" strike="noStrike" baseline="0" dirty="0">
                <a:latin typeface="Calibri" panose="020F0502020204030204" pitchFamily="34" charset="0"/>
              </a:rPr>
              <a:t>el intercambio de información es más eficiente, se reducen los errores y aumenta la satisfacción</a:t>
            </a:r>
          </a:p>
          <a:p>
            <a:pPr algn="l"/>
            <a:r>
              <a:rPr lang="es-ES" sz="1800" b="0" i="0" u="none" strike="noStrike" baseline="0" dirty="0">
                <a:latin typeface="Calibri" panose="020F0502020204030204" pitchFamily="34" charset="0"/>
              </a:rPr>
              <a:t>del usuario.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7</a:t>
            </a:fld>
            <a:endParaRPr lang="es-ES"/>
          </a:p>
        </p:txBody>
      </p:sp>
    </p:spTree>
    <p:extLst>
      <p:ext uri="{BB962C8B-B14F-4D97-AF65-F5344CB8AC3E}">
        <p14:creationId xmlns:p14="http://schemas.microsoft.com/office/powerpoint/2010/main" val="1215210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Existe una teoría (psicología de la Gestalt) sobre la percepción que estudia la forma en que nuestro</a:t>
            </a:r>
          </a:p>
          <a:p>
            <a:pPr algn="l"/>
            <a:r>
              <a:rPr lang="es-ES" sz="1800" b="0" i="0" u="none" strike="noStrike" baseline="0" dirty="0">
                <a:latin typeface="Calibri" panose="020F0502020204030204" pitchFamily="34" charset="0"/>
              </a:rPr>
              <a:t>cerebro decodifica la información que recibe a través de diversas asociaciones que se producen en el</a:t>
            </a:r>
          </a:p>
          <a:p>
            <a:pPr algn="l"/>
            <a:r>
              <a:rPr lang="es-ES" sz="1800" b="0" i="0" u="none" strike="noStrike" baseline="0" dirty="0">
                <a:latin typeface="Calibri" panose="020F0502020204030204" pitchFamily="34" charset="0"/>
              </a:rPr>
              <a:t>momento de la percepción. Según esta teoría, la mente configura, a través de ciertas leyes, los elementos</a:t>
            </a:r>
          </a:p>
          <a:p>
            <a:pPr algn="l"/>
            <a:r>
              <a:rPr lang="es-ES" sz="1800" b="0" i="0" u="none" strike="noStrike" baseline="0" dirty="0">
                <a:latin typeface="Calibri" panose="020F0502020204030204" pitchFamily="34" charset="0"/>
              </a:rPr>
              <a:t>que le llegan a través de los canales sensoriales (percepción) o a través de la memoria (pensamiento,</a:t>
            </a:r>
          </a:p>
          <a:p>
            <a:pPr algn="l"/>
            <a:r>
              <a:rPr lang="es-ES" sz="1800" b="0" i="0" u="none" strike="noStrike" baseline="0" dirty="0">
                <a:latin typeface="Calibri" panose="020F0502020204030204" pitchFamily="34" charset="0"/>
              </a:rPr>
              <a:t>inteligencia y resolución de problemas).</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Toda percepción es un acto de búsqueda de significado y, en este sentido, es un acto de comunicación</a:t>
            </a:r>
          </a:p>
          <a:p>
            <a:pPr algn="l"/>
            <a:r>
              <a:rPr lang="es-ES" sz="1800" b="0" i="0" u="none" strike="noStrike" baseline="0" dirty="0">
                <a:latin typeface="Calibri" panose="020F0502020204030204" pitchFamily="34" charset="0"/>
              </a:rPr>
              <a:t>o de búsqueda de comunicación. Percibir no es recibir pasivamente información visual. Percibir</a:t>
            </a:r>
          </a:p>
          <a:p>
            <a:pPr algn="l"/>
            <a:r>
              <a:rPr lang="es-ES" sz="1800" b="0" i="0" u="none" strike="noStrike" baseline="0" dirty="0">
                <a:latin typeface="Calibri" panose="020F0502020204030204" pitchFamily="34" charset="0"/>
              </a:rPr>
              <a:t>implica buscar, seleccionar, relacionar, organizar, establecer conexiones, recordar, identificar, jerarquizar,</a:t>
            </a:r>
          </a:p>
          <a:p>
            <a:pPr algn="l"/>
            <a:r>
              <a:rPr lang="es-ES" sz="1800" b="0" i="0" u="none" strike="noStrike" baseline="0" dirty="0">
                <a:latin typeface="Calibri" panose="020F0502020204030204" pitchFamily="34" charset="0"/>
              </a:rPr>
              <a:t>evaluar, aprender e interpretar.</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Las personas dedicadas al diseño son comunicadores visuales por lo que deben conocer al público,</a:t>
            </a:r>
          </a:p>
          <a:p>
            <a:pPr algn="l"/>
            <a:r>
              <a:rPr lang="es-ES" sz="1800" b="0" i="0" u="none" strike="noStrike" baseline="0" dirty="0">
                <a:latin typeface="Calibri" panose="020F0502020204030204" pitchFamily="34" charset="0"/>
              </a:rPr>
              <a:t>sus necesidades e inquietudes para poder lograr que el mensaje visual llegue de manera correcta a</a:t>
            </a:r>
          </a:p>
          <a:p>
            <a:pPr algn="l"/>
            <a:r>
              <a:rPr lang="es-ES" sz="1800" b="0" i="0" u="none" strike="noStrike" baseline="0" dirty="0">
                <a:latin typeface="Calibri" panose="020F0502020204030204" pitchFamily="34" charset="0"/>
              </a:rPr>
              <a:t>los receptores del mismo.</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Cuando utilizamos imágenes para construir mensajes audiovisuales, debemos tener presente que</a:t>
            </a:r>
          </a:p>
          <a:p>
            <a:pPr algn="l"/>
            <a:r>
              <a:rPr lang="es-ES" sz="1800" b="0" i="0" u="none" strike="noStrike" baseline="0" dirty="0">
                <a:latin typeface="Calibri" panose="020F0502020204030204" pitchFamily="34" charset="0"/>
              </a:rPr>
              <a:t>con las imágenes sólo podemos comunicar las experiencias comunes.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25</a:t>
            </a:fld>
            <a:endParaRPr lang="es-ES"/>
          </a:p>
        </p:txBody>
      </p:sp>
    </p:spTree>
    <p:extLst>
      <p:ext uri="{BB962C8B-B14F-4D97-AF65-F5344CB8AC3E}">
        <p14:creationId xmlns:p14="http://schemas.microsoft.com/office/powerpoint/2010/main" val="272405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1" u="none" strike="noStrike" baseline="0" dirty="0">
                <a:solidFill>
                  <a:srgbClr val="4F82BE"/>
                </a:solidFill>
                <a:latin typeface="Cambria,Italic"/>
              </a:rPr>
              <a:t>PUNTO</a:t>
            </a:r>
            <a:r>
              <a:rPr lang="es-ES" sz="1800" b="0" i="0" u="none" strike="noStrike" baseline="0" dirty="0">
                <a:solidFill>
                  <a:srgbClr val="000000"/>
                </a:solidFill>
                <a:latin typeface="Calibri" panose="020F0502020204030204" pitchFamily="34" charset="0"/>
              </a:rPr>
              <a:t>. Es el resultado del primer encuentro de la punta de un</a:t>
            </a:r>
          </a:p>
          <a:p>
            <a:pPr algn="l"/>
            <a:r>
              <a:rPr lang="es-ES" sz="1800" b="0" i="0" u="none" strike="noStrike" baseline="0" dirty="0">
                <a:solidFill>
                  <a:srgbClr val="000000"/>
                </a:solidFill>
                <a:latin typeface="Calibri" panose="020F0502020204030204" pitchFamily="34" charset="0"/>
              </a:rPr>
              <a:t>lápiz, la pluma o pincel, con el papel, la tela u otro material. El punto</a:t>
            </a:r>
          </a:p>
          <a:p>
            <a:pPr algn="l"/>
            <a:r>
              <a:rPr lang="es-ES" sz="1800" b="0" i="0" u="none" strike="noStrike" baseline="0" dirty="0">
                <a:solidFill>
                  <a:srgbClr val="000000"/>
                </a:solidFill>
                <a:latin typeface="Calibri" panose="020F0502020204030204" pitchFamily="34" charset="0"/>
              </a:rPr>
              <a:t>(</a:t>
            </a:r>
            <a:r>
              <a:rPr lang="es-ES" sz="1800" b="0" i="1" u="none" strike="noStrike" baseline="0" dirty="0">
                <a:solidFill>
                  <a:srgbClr val="000000"/>
                </a:solidFill>
                <a:latin typeface="Calibri,Italic"/>
              </a:rPr>
              <a:t>Límite mínimo de la extensión, que se considera sin longitud, anchura ni profundidad. Señal</a:t>
            </a:r>
          </a:p>
          <a:p>
            <a:pPr algn="l"/>
            <a:r>
              <a:rPr lang="es-ES" sz="1800" b="0" i="1" u="none" strike="noStrike" baseline="0" dirty="0">
                <a:solidFill>
                  <a:srgbClr val="000000"/>
                </a:solidFill>
                <a:latin typeface="Calibri,Italic"/>
              </a:rPr>
              <a:t>de dimensiones pequeñas, ordinariamente circular, que, por contraste de color o de relieve, es</a:t>
            </a:r>
          </a:p>
          <a:p>
            <a:pPr algn="l"/>
            <a:r>
              <a:rPr lang="es-ES" sz="1800" b="0" i="1" u="none" strike="noStrike" baseline="0" dirty="0">
                <a:solidFill>
                  <a:srgbClr val="000000"/>
                </a:solidFill>
                <a:latin typeface="Calibri,Italic"/>
              </a:rPr>
              <a:t>perceptible en una superficie</a:t>
            </a:r>
            <a:r>
              <a:rPr lang="es-ES" sz="1800" b="0" i="0" u="none" strike="noStrike" baseline="0" dirty="0">
                <a:solidFill>
                  <a:srgbClr val="000000"/>
                </a:solidFill>
                <a:latin typeface="Calibri" panose="020F0502020204030204" pitchFamily="34" charset="0"/>
              </a:rPr>
              <a:t>) es concebido en la imaginación pequeño y</a:t>
            </a:r>
          </a:p>
          <a:p>
            <a:pPr algn="l"/>
            <a:r>
              <a:rPr lang="es-ES" sz="1800" b="0" i="0" u="none" strike="noStrike" baseline="0" dirty="0">
                <a:solidFill>
                  <a:srgbClr val="000000"/>
                </a:solidFill>
                <a:latin typeface="Calibri" panose="020F0502020204030204" pitchFamily="34" charset="0"/>
              </a:rPr>
              <a:t>redondo. Un punto indica posición. No tiene largo ni ancho ni ocupa</a:t>
            </a:r>
          </a:p>
          <a:p>
            <a:pPr algn="l"/>
            <a:r>
              <a:rPr lang="es-ES" sz="1800" b="0" i="0" u="none" strike="noStrike" baseline="0" dirty="0">
                <a:solidFill>
                  <a:srgbClr val="000000"/>
                </a:solidFill>
                <a:latin typeface="Calibri" panose="020F0502020204030204" pitchFamily="34" charset="0"/>
              </a:rPr>
              <a:t>una zona del espacio. Es el principio y el fin de una línea y, es donde</a:t>
            </a:r>
          </a:p>
          <a:p>
            <a:pPr algn="l"/>
            <a:r>
              <a:rPr lang="es-ES" sz="1800" b="0" i="0" u="none" strike="noStrike" baseline="0" dirty="0">
                <a:solidFill>
                  <a:srgbClr val="000000"/>
                </a:solidFill>
                <a:latin typeface="Calibri" panose="020F0502020204030204" pitchFamily="34" charset="0"/>
              </a:rPr>
              <a:t>dos líneas se encuentran o se cruzan.</a:t>
            </a:r>
          </a:p>
          <a:p>
            <a:pPr algn="l"/>
            <a:endParaRPr lang="es-ES" sz="1800" b="0" i="0" u="none" strike="noStrike" baseline="0" dirty="0">
              <a:solidFill>
                <a:srgbClr val="000000"/>
              </a:solidFill>
              <a:latin typeface="Calibri" panose="020F0502020204030204" pitchFamily="34" charset="0"/>
            </a:endParaRPr>
          </a:p>
          <a:p>
            <a:pPr algn="l"/>
            <a:r>
              <a:rPr lang="es-ES" sz="1800" b="0" i="1" u="none" strike="noStrike" baseline="0" dirty="0">
                <a:solidFill>
                  <a:srgbClr val="4F82BE"/>
                </a:solidFill>
                <a:latin typeface="Cambria,Italic"/>
              </a:rPr>
              <a:t>LÍNEA</a:t>
            </a:r>
            <a:r>
              <a:rPr lang="es-ES" sz="1800" b="0" i="0" u="none" strike="noStrike" baseline="0" dirty="0">
                <a:solidFill>
                  <a:srgbClr val="000000"/>
                </a:solidFill>
                <a:latin typeface="Calibri" panose="020F0502020204030204" pitchFamily="34" charset="0"/>
              </a:rPr>
              <a:t>. La línea no es visible por sí sola en la naturaleza. Es el resultado</a:t>
            </a:r>
          </a:p>
          <a:p>
            <a:pPr algn="l"/>
            <a:r>
              <a:rPr lang="es-ES" sz="1800" b="0" i="0" u="none" strike="noStrike" baseline="0" dirty="0">
                <a:solidFill>
                  <a:srgbClr val="000000"/>
                </a:solidFill>
                <a:latin typeface="Calibri" panose="020F0502020204030204" pitchFamily="34" charset="0"/>
              </a:rPr>
              <a:t>del movimiento de un punto que se desplaza por una superficie.</a:t>
            </a:r>
          </a:p>
          <a:p>
            <a:pPr algn="l"/>
            <a:r>
              <a:rPr lang="es-ES" sz="1800" b="0" i="0" u="none" strike="noStrike" baseline="0" dirty="0">
                <a:solidFill>
                  <a:srgbClr val="000000"/>
                </a:solidFill>
                <a:latin typeface="Calibri" panose="020F0502020204030204" pitchFamily="34" charset="0"/>
              </a:rPr>
              <a:t>La línea tiene largo pero no ancho, tiene posición y dirección.</a:t>
            </a:r>
          </a:p>
          <a:p>
            <a:pPr algn="l"/>
            <a:r>
              <a:rPr lang="es-ES" sz="1800" b="0" i="0" u="none" strike="noStrike" baseline="0" dirty="0">
                <a:solidFill>
                  <a:srgbClr val="000000"/>
                </a:solidFill>
                <a:latin typeface="Calibri" panose="020F0502020204030204" pitchFamily="34" charset="0"/>
              </a:rPr>
              <a:t>Está limitada por dos puntos siendo la distancia más pequeña entre</a:t>
            </a:r>
          </a:p>
          <a:p>
            <a:pPr algn="l"/>
            <a:r>
              <a:rPr lang="es-ES" sz="1800" b="0" i="0" u="none" strike="noStrike" baseline="0" dirty="0">
                <a:solidFill>
                  <a:srgbClr val="000000"/>
                </a:solidFill>
                <a:latin typeface="Calibri" panose="020F0502020204030204" pitchFamily="34" charset="0"/>
              </a:rPr>
              <a:t>ambos. La línea delimita espacios dando lugar a las formas, representa</a:t>
            </a:r>
          </a:p>
          <a:p>
            <a:pPr algn="l"/>
            <a:r>
              <a:rPr lang="es-ES" sz="1800" b="0" i="0" u="none" strike="noStrike" baseline="0" dirty="0">
                <a:solidFill>
                  <a:srgbClr val="000000"/>
                </a:solidFill>
                <a:latin typeface="Calibri" panose="020F0502020204030204" pitchFamily="34" charset="0"/>
              </a:rPr>
              <a:t>el perfil o el contorno (</a:t>
            </a:r>
            <a:r>
              <a:rPr lang="es-ES" sz="1800" b="0" i="1" u="none" strike="noStrike" baseline="0" dirty="0">
                <a:solidFill>
                  <a:srgbClr val="000000"/>
                </a:solidFill>
                <a:latin typeface="Calibri,Italic"/>
              </a:rPr>
              <a:t>Conjunto de las líneas que limitan una figura o composición</a:t>
            </a:r>
            <a:r>
              <a:rPr lang="es-ES" sz="1800" b="0" i="0" u="none" strike="noStrike" baseline="0" dirty="0">
                <a:solidFill>
                  <a:srgbClr val="000000"/>
                </a:solidFill>
                <a:latin typeface="Calibri" panose="020F0502020204030204" pitchFamily="34" charset="0"/>
              </a:rPr>
              <a:t>)</a:t>
            </a:r>
          </a:p>
          <a:p>
            <a:pPr algn="l"/>
            <a:r>
              <a:rPr lang="es-ES" sz="1800" b="0" i="0" u="none" strike="noStrike" baseline="0" dirty="0">
                <a:solidFill>
                  <a:srgbClr val="000000"/>
                </a:solidFill>
                <a:latin typeface="Calibri" panose="020F0502020204030204" pitchFamily="34" charset="0"/>
              </a:rPr>
              <a:t>de las cosas. La percepción de la línea en la naturaleza es similar</a:t>
            </a:r>
          </a:p>
          <a:p>
            <a:pPr algn="l"/>
            <a:r>
              <a:rPr lang="es-ES" sz="1800" b="0" i="0" u="none" strike="noStrike" baseline="0" dirty="0">
                <a:solidFill>
                  <a:srgbClr val="000000"/>
                </a:solidFill>
                <a:latin typeface="Calibri" panose="020F0502020204030204" pitchFamily="34" charset="0"/>
              </a:rPr>
              <a:t>a la línea geométrica cuando la relacionamos con el borde real</a:t>
            </a:r>
          </a:p>
          <a:p>
            <a:pPr algn="l"/>
            <a:r>
              <a:rPr lang="es-ES" sz="1800" b="0" i="0" u="none" strike="noStrike" baseline="0" dirty="0">
                <a:solidFill>
                  <a:srgbClr val="000000"/>
                </a:solidFill>
                <a:latin typeface="Calibri" panose="020F0502020204030204" pitchFamily="34" charset="0"/>
              </a:rPr>
              <a:t>de una superficie (</a:t>
            </a:r>
            <a:r>
              <a:rPr lang="es-ES" sz="1800" b="0" i="1" u="none" strike="noStrike" baseline="0" dirty="0">
                <a:solidFill>
                  <a:srgbClr val="000000"/>
                </a:solidFill>
                <a:latin typeface="Calibri,Italic"/>
              </a:rPr>
              <a:t>Límite o término de un cuerpo, que lo separa y distingue de lo que no</a:t>
            </a:r>
          </a:p>
          <a:p>
            <a:pPr algn="l"/>
            <a:r>
              <a:rPr lang="es-ES" sz="1800" b="0" i="1" u="none" strike="noStrike" baseline="0" dirty="0">
                <a:solidFill>
                  <a:srgbClr val="000000"/>
                </a:solidFill>
                <a:latin typeface="Calibri,Italic"/>
              </a:rPr>
              <a:t>es él</a:t>
            </a:r>
            <a:r>
              <a:rPr lang="es-ES" sz="1800" b="0" i="0" u="none" strike="noStrike" baseline="0" dirty="0">
                <a:solidFill>
                  <a:srgbClr val="000000"/>
                </a:solidFill>
                <a:latin typeface="Calibri" panose="020F0502020204030204" pitchFamily="34" charset="0"/>
              </a:rPr>
              <a:t>). También forma los bordes de un plano.</a:t>
            </a:r>
          </a:p>
          <a:p>
            <a:pPr algn="l"/>
            <a:endParaRPr lang="es-ES" sz="1800" b="0" i="0" u="none" strike="noStrike" baseline="0" dirty="0">
              <a:solidFill>
                <a:srgbClr val="000000"/>
              </a:solidFill>
              <a:latin typeface="Calibri" panose="020F0502020204030204" pitchFamily="34" charset="0"/>
            </a:endParaRPr>
          </a:p>
          <a:p>
            <a:pPr algn="l"/>
            <a:r>
              <a:rPr lang="es-ES" sz="1800" b="0" i="1" u="none" strike="noStrike" baseline="0" dirty="0">
                <a:solidFill>
                  <a:srgbClr val="4F82BE"/>
                </a:solidFill>
                <a:latin typeface="Cambria,Italic"/>
              </a:rPr>
              <a:t>PLANO</a:t>
            </a:r>
            <a:r>
              <a:rPr lang="es-ES" sz="1800" b="0" i="0" u="none" strike="noStrike" baseline="0" dirty="0">
                <a:solidFill>
                  <a:srgbClr val="000000"/>
                </a:solidFill>
                <a:latin typeface="Calibri" panose="020F0502020204030204" pitchFamily="34" charset="0"/>
              </a:rPr>
              <a:t>. Es el resultado del movimiento de una línea que se desplaza</a:t>
            </a:r>
          </a:p>
          <a:p>
            <a:pPr algn="l"/>
            <a:r>
              <a:rPr lang="es-ES" sz="1800" b="0" i="0" u="none" strike="noStrike" baseline="0" dirty="0">
                <a:solidFill>
                  <a:srgbClr val="000000"/>
                </a:solidFill>
                <a:latin typeface="Calibri" panose="020F0502020204030204" pitchFamily="34" charset="0"/>
              </a:rPr>
              <a:t>en una dirección distinta a la suya. Un plano tiene largo y ancho</a:t>
            </a:r>
          </a:p>
          <a:p>
            <a:pPr algn="l"/>
            <a:r>
              <a:rPr lang="es-ES" sz="1800" b="0" i="0" u="none" strike="noStrike" baseline="0" dirty="0">
                <a:solidFill>
                  <a:srgbClr val="000000"/>
                </a:solidFill>
                <a:latin typeface="Calibri" panose="020F0502020204030204" pitchFamily="34" charset="0"/>
              </a:rPr>
              <a:t>pero no grosor, tiene posición y dirección. Es la porción de superficie</a:t>
            </a:r>
          </a:p>
          <a:p>
            <a:pPr algn="l"/>
            <a:r>
              <a:rPr lang="es-ES" sz="1800" b="0" i="0" u="none" strike="noStrike" baseline="0" dirty="0">
                <a:solidFill>
                  <a:srgbClr val="000000"/>
                </a:solidFill>
                <a:latin typeface="Calibri" panose="020F0502020204030204" pitchFamily="34" charset="0"/>
              </a:rPr>
              <a:t>limitada por una línea cerrada. Define los límites extremos de un</a:t>
            </a:r>
          </a:p>
          <a:p>
            <a:pPr algn="l"/>
            <a:r>
              <a:rPr lang="es-ES" sz="1800" b="0" i="0" u="none" strike="noStrike" baseline="0" dirty="0">
                <a:solidFill>
                  <a:srgbClr val="000000"/>
                </a:solidFill>
                <a:latin typeface="Calibri" panose="020F0502020204030204" pitchFamily="34" charset="0"/>
              </a:rPr>
              <a:t>volumen (</a:t>
            </a:r>
            <a:r>
              <a:rPr lang="es-ES" sz="1800" b="0" i="1" u="none" strike="noStrike" baseline="0" dirty="0">
                <a:solidFill>
                  <a:srgbClr val="000000"/>
                </a:solidFill>
                <a:latin typeface="Calibri,Italic"/>
              </a:rPr>
              <a:t>Espacio ocupado por un cuerpo</a:t>
            </a:r>
            <a:r>
              <a:rPr lang="es-ES" sz="1800" b="0" i="0" u="none" strike="noStrike" baseline="0" dirty="0">
                <a:solidFill>
                  <a:srgbClr val="000000"/>
                </a:solidFill>
                <a:latin typeface="Calibri" panose="020F0502020204030204" pitchFamily="34" charset="0"/>
              </a:rPr>
              <a:t>).</a:t>
            </a:r>
          </a:p>
          <a:p>
            <a:pPr algn="l"/>
            <a:endParaRPr lang="es-ES" sz="1800" b="0" i="0" u="none" strike="noStrike" baseline="0" dirty="0">
              <a:solidFill>
                <a:srgbClr val="000000"/>
              </a:solidFill>
              <a:latin typeface="Calibri" panose="020F0502020204030204" pitchFamily="34" charset="0"/>
            </a:endParaRPr>
          </a:p>
          <a:p>
            <a:pPr algn="l"/>
            <a:r>
              <a:rPr lang="es-ES" sz="1800" b="0" i="1" u="none" strike="noStrike" baseline="0" dirty="0">
                <a:solidFill>
                  <a:srgbClr val="4F82BE"/>
                </a:solidFill>
                <a:latin typeface="Cambria,Italic"/>
              </a:rPr>
              <a:t>VOLUMEN</a:t>
            </a:r>
            <a:r>
              <a:rPr lang="es-ES" sz="1800" b="0" i="0" u="none" strike="noStrike" baseline="0" dirty="0">
                <a:solidFill>
                  <a:srgbClr val="000000"/>
                </a:solidFill>
                <a:latin typeface="Calibri" panose="020F0502020204030204" pitchFamily="34" charset="0"/>
              </a:rPr>
              <a:t>. Es el resultado del movimiento de un plano que se desplaza</a:t>
            </a:r>
          </a:p>
          <a:p>
            <a:pPr algn="l"/>
            <a:r>
              <a:rPr lang="es-ES" sz="1800" b="0" i="0" u="none" strike="noStrike" baseline="0" dirty="0">
                <a:solidFill>
                  <a:srgbClr val="000000"/>
                </a:solidFill>
                <a:latin typeface="Calibri" panose="020F0502020204030204" pitchFamily="34" charset="0"/>
              </a:rPr>
              <a:t>en una dirección distinta a la suya. Tiene una posición en el</a:t>
            </a:r>
          </a:p>
          <a:p>
            <a:pPr algn="l"/>
            <a:r>
              <a:rPr lang="es-ES" sz="1800" b="0" i="0" u="none" strike="noStrike" baseline="0" dirty="0">
                <a:solidFill>
                  <a:srgbClr val="000000"/>
                </a:solidFill>
                <a:latin typeface="Calibri" panose="020F0502020204030204" pitchFamily="34" charset="0"/>
              </a:rPr>
              <a:t>espacio y está limitado por planos. En un diseño bidimensional, el</a:t>
            </a:r>
          </a:p>
          <a:p>
            <a:pPr algn="l"/>
            <a:r>
              <a:rPr lang="es-ES" sz="1800" b="0" i="0" u="none" strike="noStrike" baseline="0" dirty="0">
                <a:solidFill>
                  <a:srgbClr val="000000"/>
                </a:solidFill>
                <a:latin typeface="Calibri" panose="020F0502020204030204" pitchFamily="34" charset="0"/>
              </a:rPr>
              <a:t>volumen es ilusorio (</a:t>
            </a:r>
            <a:r>
              <a:rPr lang="es-ES" sz="1800" b="0" i="1" u="none" strike="noStrike" baseline="0" dirty="0">
                <a:solidFill>
                  <a:srgbClr val="000000"/>
                </a:solidFill>
                <a:latin typeface="Calibri,Italic"/>
              </a:rPr>
              <a:t>Engañoso, irreal, ficticio</a:t>
            </a:r>
            <a:r>
              <a:rPr lang="es-ES" sz="1800" b="0" i="0" u="none" strike="noStrike" baseline="0" dirty="0">
                <a:solidFill>
                  <a:srgbClr val="000000"/>
                </a:solidFill>
                <a:latin typeface="Calibri" panose="020F0502020204030204" pitchFamily="34" charset="0"/>
              </a:rPr>
              <a:t>).</a:t>
            </a:r>
          </a:p>
          <a:p>
            <a:pPr algn="l"/>
            <a:endParaRPr lang="es-ES" sz="1800" b="0" i="0" u="none" strike="noStrike" baseline="0" dirty="0">
              <a:solidFill>
                <a:srgbClr val="000000"/>
              </a:solidFill>
              <a:latin typeface="Calibri" panose="020F0502020204030204" pitchFamily="34" charset="0"/>
            </a:endParaRPr>
          </a:p>
          <a:p>
            <a:pPr algn="l"/>
            <a:endParaRPr lang="es-ES" sz="1800" b="0" i="0" u="none" strike="noStrike" baseline="0" dirty="0">
              <a:solidFill>
                <a:srgbClr val="000000"/>
              </a:solidFill>
              <a:latin typeface="Calibri" panose="020F0502020204030204" pitchFamily="34" charset="0"/>
            </a:endParaRPr>
          </a:p>
          <a:p>
            <a:pPr algn="l"/>
            <a:r>
              <a:rPr lang="es-ES" sz="1800" b="0" i="1" u="none" strike="noStrike" baseline="0" dirty="0">
                <a:solidFill>
                  <a:srgbClr val="4F82BE"/>
                </a:solidFill>
                <a:latin typeface="Cambria,Italic"/>
              </a:rPr>
              <a:t>REPRESENTACIÓN</a:t>
            </a:r>
            <a:r>
              <a:rPr lang="es-ES" sz="1800" b="0" i="0" u="none" strike="noStrike" baseline="0" dirty="0">
                <a:solidFill>
                  <a:srgbClr val="000000"/>
                </a:solidFill>
                <a:latin typeface="Calibri" panose="020F0502020204030204" pitchFamily="34" charset="0"/>
              </a:rPr>
              <a:t>. Una forma es representativa cuando se deriva de</a:t>
            </a:r>
          </a:p>
          <a:p>
            <a:pPr algn="l"/>
            <a:r>
              <a:rPr lang="es-ES" sz="1800" b="0" i="0" u="none" strike="noStrike" baseline="0" dirty="0">
                <a:solidFill>
                  <a:srgbClr val="000000"/>
                </a:solidFill>
                <a:latin typeface="Calibri" panose="020F0502020204030204" pitchFamily="34" charset="0"/>
              </a:rPr>
              <a:t>la naturaleza o del mundo hecho por el ser humano. La representación</a:t>
            </a:r>
          </a:p>
          <a:p>
            <a:pPr algn="l"/>
            <a:r>
              <a:rPr lang="es-ES" sz="1800" b="0" i="0" u="none" strike="noStrike" baseline="0" dirty="0">
                <a:solidFill>
                  <a:srgbClr val="000000"/>
                </a:solidFill>
                <a:latin typeface="Calibri" panose="020F0502020204030204" pitchFamily="34" charset="0"/>
              </a:rPr>
              <a:t>puede ser realista, estilizada (</a:t>
            </a:r>
            <a:r>
              <a:rPr lang="es-ES" sz="1800" b="0" i="1" u="none" strike="noStrike" baseline="0" dirty="0">
                <a:solidFill>
                  <a:srgbClr val="000000"/>
                </a:solidFill>
                <a:latin typeface="Calibri,Italic"/>
              </a:rPr>
              <a:t>interpretar convencionalmente la forma de un objeto,</a:t>
            </a:r>
          </a:p>
          <a:p>
            <a:pPr algn="l"/>
            <a:r>
              <a:rPr lang="es-ES" sz="1800" b="0" i="1" u="none" strike="noStrike" baseline="0" dirty="0">
                <a:solidFill>
                  <a:srgbClr val="000000"/>
                </a:solidFill>
                <a:latin typeface="Calibri,Italic"/>
              </a:rPr>
              <a:t>haciendo más delicados y finos sus rasgos</a:t>
            </a:r>
            <a:r>
              <a:rPr lang="es-ES" sz="1800" b="0" i="0" u="none" strike="noStrike" baseline="0" dirty="0">
                <a:solidFill>
                  <a:srgbClr val="000000"/>
                </a:solidFill>
                <a:latin typeface="Calibri" panose="020F0502020204030204" pitchFamily="34" charset="0"/>
              </a:rPr>
              <a:t>) o medio abstracta (</a:t>
            </a:r>
            <a:r>
              <a:rPr lang="es-ES" sz="1800" b="0" i="1" u="none" strike="noStrike" baseline="0" dirty="0">
                <a:solidFill>
                  <a:srgbClr val="000000"/>
                </a:solidFill>
                <a:latin typeface="Calibri,Italic"/>
              </a:rPr>
              <a:t>que no pretende representar</a:t>
            </a:r>
          </a:p>
          <a:p>
            <a:pPr algn="l"/>
            <a:r>
              <a:rPr lang="es-ES" sz="1800" b="0" i="1" u="none" strike="noStrike" baseline="0" dirty="0">
                <a:solidFill>
                  <a:srgbClr val="000000"/>
                </a:solidFill>
                <a:latin typeface="Calibri,Italic"/>
              </a:rPr>
              <a:t>seres o cosas concretos y atiende solo a elementos de forma, color, estructura, proporción, </a:t>
            </a:r>
            <a:r>
              <a:rPr lang="es-ES" sz="1800" b="0" i="1" u="none" strike="noStrike" baseline="0" dirty="0" err="1">
                <a:solidFill>
                  <a:srgbClr val="000000"/>
                </a:solidFill>
                <a:latin typeface="Calibri,Italic"/>
              </a:rPr>
              <a:t>etc</a:t>
            </a:r>
            <a:r>
              <a:rPr lang="es-ES" sz="1800" b="0" i="0" u="none" strike="noStrike" baseline="0" dirty="0">
                <a:solidFill>
                  <a:srgbClr val="000000"/>
                </a:solidFill>
                <a:latin typeface="Calibri" panose="020F0502020204030204" pitchFamily="34" charset="0"/>
              </a:rPr>
              <a:t>).</a:t>
            </a:r>
          </a:p>
          <a:p>
            <a:pPr algn="l"/>
            <a:r>
              <a:rPr lang="es-ES" sz="1800" b="0" i="0" u="none" strike="noStrike" baseline="0" dirty="0">
                <a:solidFill>
                  <a:srgbClr val="000000"/>
                </a:solidFill>
                <a:latin typeface="Calibri" panose="020F0502020204030204" pitchFamily="34" charset="0"/>
              </a:rPr>
              <a:t>Una fotografía de un monumento es una representación realista del</a:t>
            </a:r>
          </a:p>
          <a:p>
            <a:pPr algn="l"/>
            <a:r>
              <a:rPr lang="es-ES" sz="1800" b="0" i="0" u="none" strike="noStrike" baseline="0" dirty="0">
                <a:solidFill>
                  <a:srgbClr val="000000"/>
                </a:solidFill>
                <a:latin typeface="Calibri" panose="020F0502020204030204" pitchFamily="34" charset="0"/>
              </a:rPr>
              <a:t>mismo. Un dibujo de los perfiles de dicho monumento es una representación</a:t>
            </a:r>
          </a:p>
          <a:p>
            <a:pPr algn="l"/>
            <a:r>
              <a:rPr lang="es-ES" sz="1800" b="0" i="0" u="none" strike="noStrike" baseline="0" dirty="0">
                <a:solidFill>
                  <a:srgbClr val="000000"/>
                </a:solidFill>
                <a:latin typeface="Calibri" panose="020F0502020204030204" pitchFamily="34" charset="0"/>
              </a:rPr>
              <a:t>estilizada del monumento y un dibujo naif (</a:t>
            </a:r>
            <a:r>
              <a:rPr lang="es-ES" sz="1800" b="0" i="1" u="none" strike="noStrike" baseline="0" dirty="0">
                <a:solidFill>
                  <a:srgbClr val="000000"/>
                </a:solidFill>
                <a:latin typeface="Calibri,Italic"/>
              </a:rPr>
              <a:t>estilo pictórico caracterizado</a:t>
            </a:r>
          </a:p>
          <a:p>
            <a:pPr algn="l"/>
            <a:r>
              <a:rPr lang="es-ES" sz="1800" b="0" i="1" u="none" strike="noStrike" baseline="0" dirty="0">
                <a:solidFill>
                  <a:srgbClr val="000000"/>
                </a:solidFill>
                <a:latin typeface="Calibri,Italic"/>
              </a:rPr>
              <a:t>por la deliberada ingenuidad, tanto en la representación de la realidad como en los colores empleados</a:t>
            </a:r>
            <a:r>
              <a:rPr lang="es-ES" sz="1800" b="0" i="0" u="none" strike="noStrike" baseline="0" dirty="0">
                <a:solidFill>
                  <a:srgbClr val="000000"/>
                </a:solidFill>
                <a:latin typeface="Calibri" panose="020F0502020204030204" pitchFamily="34" charset="0"/>
              </a:rPr>
              <a:t>)</a:t>
            </a:r>
          </a:p>
          <a:p>
            <a:pPr algn="l"/>
            <a:r>
              <a:rPr lang="es-ES" sz="1800" b="0" i="0" u="none" strike="noStrike" baseline="0" dirty="0">
                <a:solidFill>
                  <a:srgbClr val="000000"/>
                </a:solidFill>
                <a:latin typeface="Calibri" panose="020F0502020204030204" pitchFamily="34" charset="0"/>
              </a:rPr>
              <a:t>del monumento es una representación </a:t>
            </a:r>
            <a:r>
              <a:rPr lang="es-ES" sz="1800" b="0" i="0" u="none" strike="noStrike" baseline="0" dirty="0" err="1">
                <a:solidFill>
                  <a:srgbClr val="000000"/>
                </a:solidFill>
                <a:latin typeface="Calibri" panose="020F0502020204030204" pitchFamily="34" charset="0"/>
              </a:rPr>
              <a:t>semiabstracta</a:t>
            </a:r>
            <a:r>
              <a:rPr lang="es-ES" sz="1800" b="0" i="0" u="none" strike="noStrike" baseline="0" dirty="0">
                <a:solidFill>
                  <a:srgbClr val="000000"/>
                </a:solidFill>
                <a:latin typeface="Calibri" panose="020F0502020204030204" pitchFamily="34" charset="0"/>
              </a:rPr>
              <a:t>.</a:t>
            </a:r>
          </a:p>
          <a:p>
            <a:pPr algn="l"/>
            <a:r>
              <a:rPr lang="es-ES" sz="1800" b="0" i="1" u="none" strike="noStrike" baseline="0" dirty="0">
                <a:solidFill>
                  <a:srgbClr val="4F82BE"/>
                </a:solidFill>
                <a:latin typeface="Cambria,Italic"/>
              </a:rPr>
              <a:t>SIGNIFICADO</a:t>
            </a:r>
            <a:r>
              <a:rPr lang="es-ES" sz="1800" b="0" i="0" u="none" strike="noStrike" baseline="0" dirty="0">
                <a:solidFill>
                  <a:srgbClr val="000000"/>
                </a:solidFill>
                <a:latin typeface="Calibri" panose="020F0502020204030204" pitchFamily="34" charset="0"/>
              </a:rPr>
              <a:t>. Es la imagen conceptual que se representa en nuestra</a:t>
            </a:r>
          </a:p>
          <a:p>
            <a:pPr algn="l"/>
            <a:r>
              <a:rPr lang="es-ES" sz="1800" b="0" i="0" u="none" strike="noStrike" baseline="0" dirty="0">
                <a:solidFill>
                  <a:srgbClr val="000000"/>
                </a:solidFill>
                <a:latin typeface="Calibri" panose="020F0502020204030204" pitchFamily="34" charset="0"/>
              </a:rPr>
              <a:t>mente cuando el diseño transporta un mensaje visual. Cada receptor</a:t>
            </a:r>
          </a:p>
          <a:p>
            <a:pPr algn="l"/>
            <a:r>
              <a:rPr lang="es-ES" sz="1800" b="0" i="0" u="none" strike="noStrike" baseline="0" dirty="0">
                <a:solidFill>
                  <a:srgbClr val="000000"/>
                </a:solidFill>
                <a:latin typeface="Calibri" panose="020F0502020204030204" pitchFamily="34" charset="0"/>
              </a:rPr>
              <a:t>del mensaje le dará una interpretación, un significado distinto, según</a:t>
            </a:r>
          </a:p>
          <a:p>
            <a:pPr algn="l"/>
            <a:r>
              <a:rPr lang="es-ES" sz="1800" b="0" i="0" u="none" strike="noStrike" baseline="0" dirty="0">
                <a:solidFill>
                  <a:srgbClr val="000000"/>
                </a:solidFill>
                <a:latin typeface="Calibri" panose="020F0502020204030204" pitchFamily="34" charset="0"/>
              </a:rPr>
              <a:t>sean sus conocimientos y experiencias previas.</a:t>
            </a:r>
          </a:p>
          <a:p>
            <a:pPr algn="l"/>
            <a:r>
              <a:rPr lang="es-ES" sz="1800" b="0" i="1" u="none" strike="noStrike" baseline="0" dirty="0">
                <a:solidFill>
                  <a:srgbClr val="4F82BE"/>
                </a:solidFill>
                <a:latin typeface="Cambria,Italic"/>
              </a:rPr>
              <a:t>FUNCIÓN</a:t>
            </a:r>
            <a:r>
              <a:rPr lang="es-ES" sz="1800" b="0" i="0" u="none" strike="noStrike" baseline="0" dirty="0">
                <a:solidFill>
                  <a:srgbClr val="000000"/>
                </a:solidFill>
                <a:latin typeface="Calibri" panose="020F0502020204030204" pitchFamily="34" charset="0"/>
              </a:rPr>
              <a:t>. La función se hace presente cuando un diseño debe servir a</a:t>
            </a:r>
          </a:p>
          <a:p>
            <a:pPr algn="l"/>
            <a:r>
              <a:rPr lang="es-ES" sz="1800" b="0" i="0" u="none" strike="noStrike" baseline="0" dirty="0">
                <a:solidFill>
                  <a:srgbClr val="000000"/>
                </a:solidFill>
                <a:latin typeface="Calibri" panose="020F0502020204030204" pitchFamily="34" charset="0"/>
              </a:rPr>
              <a:t>un determinado propósito.</a:t>
            </a:r>
          </a:p>
          <a:p>
            <a:pPr algn="l"/>
            <a:r>
              <a:rPr lang="es-ES" sz="1800" b="0" i="0" u="none" strike="noStrike" baseline="0" dirty="0">
                <a:solidFill>
                  <a:srgbClr val="000000"/>
                </a:solidFill>
                <a:latin typeface="Calibri" panose="020F0502020204030204" pitchFamily="34" charset="0"/>
              </a:rPr>
              <a:t>La imagen anterior cumple una función muy importante. Colocada en el</a:t>
            </a:r>
          </a:p>
          <a:p>
            <a:pPr algn="l"/>
            <a:r>
              <a:rPr lang="es-ES" sz="1800" b="0" i="0" u="none" strike="noStrike" baseline="0" dirty="0">
                <a:solidFill>
                  <a:srgbClr val="000000"/>
                </a:solidFill>
                <a:latin typeface="Calibri" panose="020F0502020204030204" pitchFamily="34" charset="0"/>
              </a:rPr>
              <a:t>lugar adecuado como por ejemplo, una sala de revelado de fotografías,</a:t>
            </a:r>
          </a:p>
          <a:p>
            <a:pPr algn="l"/>
            <a:r>
              <a:rPr lang="es-ES" sz="1800" b="0" i="0" u="none" strike="noStrike" baseline="0" dirty="0">
                <a:solidFill>
                  <a:srgbClr val="000000"/>
                </a:solidFill>
                <a:latin typeface="Calibri" panose="020F0502020204030204" pitchFamily="34" charset="0"/>
              </a:rPr>
              <a:t>o una sala de microfilmación cumple la función de mantener el ambiente</a:t>
            </a:r>
          </a:p>
          <a:p>
            <a:pPr algn="l"/>
            <a:r>
              <a:rPr lang="es-ES" sz="1800" b="0" i="0" u="none" strike="noStrike" baseline="0" dirty="0">
                <a:solidFill>
                  <a:srgbClr val="000000"/>
                </a:solidFill>
                <a:latin typeface="Calibri" panose="020F0502020204030204" pitchFamily="34" charset="0"/>
              </a:rPr>
              <a:t>oscuro para poder trabajar.</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26</a:t>
            </a:fld>
            <a:endParaRPr lang="es-ES"/>
          </a:p>
        </p:txBody>
      </p:sp>
    </p:spTree>
    <p:extLst>
      <p:ext uri="{BB962C8B-B14F-4D97-AF65-F5344CB8AC3E}">
        <p14:creationId xmlns:p14="http://schemas.microsoft.com/office/powerpoint/2010/main" val="674031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1" u="none" strike="noStrike" baseline="0" dirty="0">
                <a:solidFill>
                  <a:srgbClr val="4F82BE"/>
                </a:solidFill>
                <a:latin typeface="Cambria,Italic"/>
              </a:rPr>
              <a:t>FORMA</a:t>
            </a:r>
            <a:r>
              <a:rPr lang="es-ES" sz="1800" b="0" i="0" u="none" strike="noStrike" baseline="0" dirty="0">
                <a:solidFill>
                  <a:srgbClr val="000000"/>
                </a:solidFill>
                <a:latin typeface="Calibri" panose="020F0502020204030204" pitchFamily="34" charset="0"/>
              </a:rPr>
              <a:t>. Identificamos lo que percibimos porque lo que vemos posee</a:t>
            </a:r>
          </a:p>
          <a:p>
            <a:pPr algn="l"/>
            <a:r>
              <a:rPr lang="es-ES" sz="1800" b="0" i="0" u="none" strike="noStrike" baseline="0" dirty="0">
                <a:solidFill>
                  <a:srgbClr val="000000"/>
                </a:solidFill>
                <a:latin typeface="Calibri" panose="020F0502020204030204" pitchFamily="34" charset="0"/>
              </a:rPr>
              <a:t>una forma (</a:t>
            </a:r>
            <a:r>
              <a:rPr lang="es-ES" sz="1800" b="0" i="1" u="none" strike="noStrike" baseline="0" dirty="0">
                <a:solidFill>
                  <a:srgbClr val="000000"/>
                </a:solidFill>
                <a:latin typeface="Calibri,Italic"/>
              </a:rPr>
              <a:t>configuración externa de algo</a:t>
            </a:r>
            <a:r>
              <a:rPr lang="es-ES" sz="1800" b="0" i="0" u="none" strike="noStrike" baseline="0" dirty="0">
                <a:solidFill>
                  <a:srgbClr val="000000"/>
                </a:solidFill>
                <a:latin typeface="Calibri" panose="020F0502020204030204" pitchFamily="34" charset="0"/>
              </a:rPr>
              <a:t>). Una forma se define como un área</a:t>
            </a:r>
          </a:p>
          <a:p>
            <a:pPr algn="l"/>
            <a:r>
              <a:rPr lang="es-ES" sz="1800" b="0" i="0" u="none" strike="noStrike" baseline="0" dirty="0">
                <a:solidFill>
                  <a:srgbClr val="000000"/>
                </a:solidFill>
                <a:latin typeface="Calibri" panose="020F0502020204030204" pitchFamily="34" charset="0"/>
              </a:rPr>
              <a:t>que se destaca del espacio que la rodea debido a un límite definido</a:t>
            </a:r>
          </a:p>
          <a:p>
            <a:pPr algn="l"/>
            <a:r>
              <a:rPr lang="es-ES" sz="1800" b="0" i="0" u="none" strike="noStrike" baseline="0" dirty="0">
                <a:solidFill>
                  <a:srgbClr val="000000"/>
                </a:solidFill>
                <a:latin typeface="Calibri" panose="020F0502020204030204" pitchFamily="34" charset="0"/>
              </a:rPr>
              <a:t>explícita o implícitamente.</a:t>
            </a:r>
          </a:p>
          <a:p>
            <a:pPr algn="l"/>
            <a:r>
              <a:rPr lang="es-ES" sz="1800" b="0" i="1" u="none" strike="noStrike" baseline="0" dirty="0">
                <a:solidFill>
                  <a:srgbClr val="4F82BE"/>
                </a:solidFill>
                <a:latin typeface="Cambria,Italic"/>
              </a:rPr>
              <a:t>MEDIDA</a:t>
            </a:r>
            <a:r>
              <a:rPr lang="es-ES" sz="1800" b="0" i="0" u="none" strike="noStrike" baseline="0" dirty="0">
                <a:solidFill>
                  <a:srgbClr val="000000"/>
                </a:solidFill>
                <a:latin typeface="Calibri" panose="020F0502020204030204" pitchFamily="34" charset="0"/>
              </a:rPr>
              <a:t>. Todas las formas tienen un volumen o una dimensión. El tamaño</a:t>
            </a:r>
          </a:p>
          <a:p>
            <a:pPr algn="l"/>
            <a:r>
              <a:rPr lang="es-ES" sz="1800" b="0" i="0" u="none" strike="noStrike" baseline="0" dirty="0">
                <a:solidFill>
                  <a:srgbClr val="000000"/>
                </a:solidFill>
                <a:latin typeface="Calibri" panose="020F0502020204030204" pitchFamily="34" charset="0"/>
              </a:rPr>
              <a:t>de las formas se puede establecer de forma relativa, por comparación</a:t>
            </a:r>
          </a:p>
          <a:p>
            <a:pPr algn="l"/>
            <a:r>
              <a:rPr lang="es-ES" sz="1800" b="0" i="0" u="none" strike="noStrike" baseline="0" dirty="0">
                <a:solidFill>
                  <a:srgbClr val="000000"/>
                </a:solidFill>
                <a:latin typeface="Calibri" panose="020F0502020204030204" pitchFamily="34" charset="0"/>
              </a:rPr>
              <a:t>de unas con otras, pudiendo decir así que una forma es más grande</a:t>
            </a:r>
          </a:p>
          <a:p>
            <a:pPr algn="l"/>
            <a:r>
              <a:rPr lang="es-ES" sz="1800" b="0" i="0" u="none" strike="noStrike" baseline="0" dirty="0">
                <a:solidFill>
                  <a:srgbClr val="000000"/>
                </a:solidFill>
                <a:latin typeface="Calibri" panose="020F0502020204030204" pitchFamily="34" charset="0"/>
              </a:rPr>
              <a:t>o más pequeña que otra pero, en cualquier caso, es físicamente medible.</a:t>
            </a:r>
          </a:p>
          <a:p>
            <a:pPr algn="l"/>
            <a:r>
              <a:rPr lang="es-ES" sz="1800" b="0" i="1" u="none" strike="noStrike" baseline="0" dirty="0">
                <a:solidFill>
                  <a:srgbClr val="4F82BE"/>
                </a:solidFill>
                <a:latin typeface="Cambria,Italic"/>
              </a:rPr>
              <a:t>COLOR</a:t>
            </a:r>
            <a:r>
              <a:rPr lang="es-ES" sz="1800" b="0" i="0" u="none" strike="noStrike" baseline="0" dirty="0">
                <a:solidFill>
                  <a:srgbClr val="000000"/>
                </a:solidFill>
                <a:latin typeface="Calibri" panose="020F0502020204030204" pitchFamily="34" charset="0"/>
              </a:rPr>
              <a:t>. Todo lo que existe en la naturaleza tiene color. Las cosas que</a:t>
            </a:r>
          </a:p>
          <a:p>
            <a:pPr algn="l"/>
            <a:r>
              <a:rPr lang="es-ES" sz="1800" b="0" i="0" u="none" strike="noStrike" baseline="0" dirty="0">
                <a:solidFill>
                  <a:srgbClr val="000000"/>
                </a:solidFill>
                <a:latin typeface="Calibri" panose="020F0502020204030204" pitchFamily="34" charset="0"/>
              </a:rPr>
              <a:t>vemos no sólo se diferencian entre sí por su forma y tamaño, sino también</a:t>
            </a:r>
          </a:p>
          <a:p>
            <a:pPr algn="l"/>
            <a:r>
              <a:rPr lang="es-ES" sz="1800" b="0" i="0" u="none" strike="noStrike" baseline="0" dirty="0">
                <a:solidFill>
                  <a:srgbClr val="000000"/>
                </a:solidFill>
                <a:latin typeface="Calibri" panose="020F0502020204030204" pitchFamily="34" charset="0"/>
              </a:rPr>
              <a:t>por su colorido. El color y, el contraste de color en particular, se</a:t>
            </a:r>
          </a:p>
          <a:p>
            <a:pPr algn="l"/>
            <a:r>
              <a:rPr lang="es-ES" sz="1800" b="0" i="0" u="none" strike="noStrike" baseline="0" dirty="0">
                <a:solidFill>
                  <a:srgbClr val="000000"/>
                </a:solidFill>
                <a:latin typeface="Calibri" panose="020F0502020204030204" pitchFamily="34" charset="0"/>
              </a:rPr>
              <a:t>utiliza también para llamar la atención sobre una parte determinada de</a:t>
            </a:r>
          </a:p>
          <a:p>
            <a:pPr algn="l"/>
            <a:r>
              <a:rPr lang="es-ES" sz="1800" b="0" i="0" u="none" strike="noStrike" baseline="0" dirty="0">
                <a:solidFill>
                  <a:srgbClr val="000000"/>
                </a:solidFill>
                <a:latin typeface="Calibri" panose="020F0502020204030204" pitchFamily="34" charset="0"/>
              </a:rPr>
              <a:t>la imagen.</a:t>
            </a:r>
          </a:p>
          <a:p>
            <a:pPr algn="l"/>
            <a:r>
              <a:rPr lang="es-ES" sz="1800" b="0" i="1" u="none" strike="noStrike" baseline="0" dirty="0">
                <a:solidFill>
                  <a:srgbClr val="4F82BE"/>
                </a:solidFill>
                <a:latin typeface="Cambria,Italic"/>
              </a:rPr>
              <a:t>TEXTURA</a:t>
            </a:r>
            <a:r>
              <a:rPr lang="es-ES" sz="1800" b="0" i="0" u="none" strike="noStrike" baseline="0" dirty="0">
                <a:solidFill>
                  <a:srgbClr val="000000"/>
                </a:solidFill>
                <a:latin typeface="Calibri" panose="020F0502020204030204" pitchFamily="34" charset="0"/>
              </a:rPr>
              <a:t>. Es la característica visual o táctil de todas las superficies. El</a:t>
            </a:r>
          </a:p>
          <a:p>
            <a:pPr algn="l"/>
            <a:r>
              <a:rPr lang="es-ES" sz="1800" b="0" i="0" u="none" strike="noStrike" baseline="0" dirty="0">
                <a:solidFill>
                  <a:srgbClr val="000000"/>
                </a:solidFill>
                <a:latin typeface="Calibri" panose="020F0502020204030204" pitchFamily="34" charset="0"/>
              </a:rPr>
              <a:t>material con el que se hacen los objetos aporta a su superficie una textura</a:t>
            </a:r>
          </a:p>
          <a:p>
            <a:pPr algn="l"/>
            <a:r>
              <a:rPr lang="es-ES" sz="1800" b="0" i="0" u="none" strike="noStrike" baseline="0" dirty="0">
                <a:solidFill>
                  <a:srgbClr val="000000"/>
                </a:solidFill>
                <a:latin typeface="Calibri" panose="020F0502020204030204" pitchFamily="34" charset="0"/>
              </a:rPr>
              <a:t>determinada con unas determinadas características de rugosidad,</a:t>
            </a:r>
          </a:p>
          <a:p>
            <a:pPr algn="l"/>
            <a:r>
              <a:rPr lang="es-ES" sz="1800" b="0" i="0" u="none" strike="noStrike" baseline="0" dirty="0">
                <a:solidFill>
                  <a:srgbClr val="000000"/>
                </a:solidFill>
                <a:latin typeface="Calibri" panose="020F0502020204030204" pitchFamily="34" charset="0"/>
              </a:rPr>
              <a:t>suavidad, aspereza, homogeneidad, etcétera.</a:t>
            </a:r>
          </a:p>
          <a:p>
            <a:pPr algn="l"/>
            <a:endParaRPr lang="es-ES" sz="1800" b="0" i="0" u="none" strike="noStrike" baseline="0" dirty="0">
              <a:solidFill>
                <a:srgbClr val="000000"/>
              </a:solidFill>
              <a:latin typeface="Calibri" panose="020F0502020204030204" pitchFamily="34" charset="0"/>
            </a:endParaRPr>
          </a:p>
          <a:p>
            <a:pPr algn="l"/>
            <a:endParaRPr lang="es-ES" sz="1800" b="0" i="0" u="none" strike="noStrike" baseline="0" dirty="0">
              <a:solidFill>
                <a:srgbClr val="000000"/>
              </a:solidFill>
              <a:latin typeface="Calibri" panose="020F0502020204030204" pitchFamily="34" charset="0"/>
            </a:endParaRPr>
          </a:p>
          <a:p>
            <a:pPr algn="l"/>
            <a:r>
              <a:rPr lang="es-ES" sz="1800" b="0" i="1" u="none" strike="noStrike" baseline="0" dirty="0">
                <a:solidFill>
                  <a:srgbClr val="4F82BE"/>
                </a:solidFill>
                <a:latin typeface="Cambria,Italic"/>
              </a:rPr>
              <a:t>DIRECCIÓN</a:t>
            </a:r>
            <a:r>
              <a:rPr lang="es-ES" sz="1800" b="0" i="0" u="none" strike="noStrike" baseline="0" dirty="0">
                <a:solidFill>
                  <a:srgbClr val="000000"/>
                </a:solidFill>
                <a:latin typeface="Calibri" panose="020F0502020204030204" pitchFamily="34" charset="0"/>
              </a:rPr>
              <a:t>. La dirección de una forma depende de su relación con el</a:t>
            </a:r>
          </a:p>
          <a:p>
            <a:pPr algn="l"/>
            <a:r>
              <a:rPr lang="es-ES" sz="1800" b="0" i="0" u="none" strike="noStrike" baseline="0" dirty="0">
                <a:solidFill>
                  <a:srgbClr val="000000"/>
                </a:solidFill>
                <a:latin typeface="Calibri" panose="020F0502020204030204" pitchFamily="34" charset="0"/>
              </a:rPr>
              <a:t>observador, con el marco que la contiene o con otras formas cercanas con</a:t>
            </a:r>
          </a:p>
          <a:p>
            <a:pPr algn="l"/>
            <a:r>
              <a:rPr lang="es-ES" sz="1800" b="0" i="0" u="none" strike="noStrike" baseline="0" dirty="0">
                <a:solidFill>
                  <a:srgbClr val="000000"/>
                </a:solidFill>
                <a:latin typeface="Calibri" panose="020F0502020204030204" pitchFamily="34" charset="0"/>
              </a:rPr>
              <a:t>las cuales se compara.</a:t>
            </a:r>
          </a:p>
          <a:p>
            <a:pPr algn="l"/>
            <a:r>
              <a:rPr lang="es-ES" sz="1800" b="0" i="1" u="none" strike="noStrike" baseline="0" dirty="0">
                <a:solidFill>
                  <a:srgbClr val="4F82BE"/>
                </a:solidFill>
                <a:latin typeface="Cambria,Italic"/>
              </a:rPr>
              <a:t>POSICIÓN</a:t>
            </a:r>
            <a:r>
              <a:rPr lang="es-ES" sz="1800" b="0" i="0" u="none" strike="noStrike" baseline="0" dirty="0">
                <a:solidFill>
                  <a:srgbClr val="000000"/>
                </a:solidFill>
                <a:latin typeface="Calibri" panose="020F0502020204030204" pitchFamily="34" charset="0"/>
              </a:rPr>
              <a:t>. La posición de una forma es juzgada por su relación respecto al</a:t>
            </a:r>
          </a:p>
          <a:p>
            <a:pPr algn="l"/>
            <a:r>
              <a:rPr lang="es-ES" sz="1800" b="0" i="0" u="none" strike="noStrike" baseline="0" dirty="0">
                <a:solidFill>
                  <a:srgbClr val="000000"/>
                </a:solidFill>
                <a:latin typeface="Calibri" panose="020F0502020204030204" pitchFamily="34" charset="0"/>
              </a:rPr>
              <a:t>cuadro que la contiene o a la estructura global del diseño.</a:t>
            </a:r>
          </a:p>
          <a:p>
            <a:pPr algn="l"/>
            <a:r>
              <a:rPr lang="es-ES" sz="1800" b="0" i="1" u="none" strike="noStrike" baseline="0" dirty="0">
                <a:solidFill>
                  <a:srgbClr val="4F82BE"/>
                </a:solidFill>
                <a:latin typeface="Cambria,Italic"/>
              </a:rPr>
              <a:t>ESPACIO</a:t>
            </a:r>
            <a:r>
              <a:rPr lang="es-ES" sz="1800" b="0" i="0" u="none" strike="noStrike" baseline="0" dirty="0">
                <a:solidFill>
                  <a:srgbClr val="000000"/>
                </a:solidFill>
                <a:latin typeface="Calibri" panose="020F0502020204030204" pitchFamily="34" charset="0"/>
              </a:rPr>
              <a:t>. Las formas por muy pequeñas que sean, ocupan un espacio. Así,</a:t>
            </a:r>
          </a:p>
          <a:p>
            <a:pPr algn="l"/>
            <a:r>
              <a:rPr lang="es-ES" sz="1800" b="0" i="0" u="none" strike="noStrike" baseline="0" dirty="0">
                <a:solidFill>
                  <a:srgbClr val="000000"/>
                </a:solidFill>
                <a:latin typeface="Calibri" panose="020F0502020204030204" pitchFamily="34" charset="0"/>
              </a:rPr>
              <a:t>el espacio (</a:t>
            </a:r>
            <a:r>
              <a:rPr lang="es-ES" sz="1800" b="1" i="1" u="none" strike="noStrike" baseline="0" dirty="0">
                <a:solidFill>
                  <a:srgbClr val="000000"/>
                </a:solidFill>
                <a:latin typeface="Calibri,BoldItalic"/>
              </a:rPr>
              <a:t>extensión que contiene toda la materia existente. Parte que ocupa cada objeto</a:t>
            </a:r>
          </a:p>
          <a:p>
            <a:pPr algn="l"/>
            <a:r>
              <a:rPr lang="es-ES" sz="1800" b="1" i="1" u="none" strike="noStrike" baseline="0" dirty="0">
                <a:solidFill>
                  <a:srgbClr val="000000"/>
                </a:solidFill>
                <a:latin typeface="Calibri,BoldItalic"/>
              </a:rPr>
              <a:t>sensible</a:t>
            </a:r>
            <a:r>
              <a:rPr lang="es-ES" sz="1800" b="0" i="0" u="none" strike="noStrike" baseline="0" dirty="0">
                <a:solidFill>
                  <a:srgbClr val="000000"/>
                </a:solidFill>
                <a:latin typeface="Calibri" panose="020F0502020204030204" pitchFamily="34" charset="0"/>
              </a:rPr>
              <a:t>) puede estar ocupado o vacío. Se puede utilizar la perspectiva (</a:t>
            </a:r>
            <a:r>
              <a:rPr lang="es-ES" sz="1800" b="1" i="1" u="none" strike="noStrike" baseline="0" dirty="0">
                <a:solidFill>
                  <a:srgbClr val="000000"/>
                </a:solidFill>
                <a:latin typeface="Calibri,BoldItalic"/>
              </a:rPr>
              <a:t>arte</a:t>
            </a:r>
          </a:p>
          <a:p>
            <a:pPr algn="l"/>
            <a:r>
              <a:rPr lang="es-ES" sz="1800" b="1" i="1" u="none" strike="noStrike" baseline="0" dirty="0">
                <a:solidFill>
                  <a:srgbClr val="000000"/>
                </a:solidFill>
                <a:latin typeface="Calibri,BoldItalic"/>
              </a:rPr>
              <a:t>que enseña el modo de representar en una superficie los objetos, en la forma y disposición con que</a:t>
            </a:r>
          </a:p>
          <a:p>
            <a:pPr algn="l"/>
            <a:r>
              <a:rPr lang="es-ES" sz="1800" b="1" i="1" u="none" strike="noStrike" baseline="0" dirty="0">
                <a:solidFill>
                  <a:srgbClr val="000000"/>
                </a:solidFill>
                <a:latin typeface="Calibri,BoldItalic"/>
              </a:rPr>
              <a:t>aparecen a la vista</a:t>
            </a:r>
            <a:r>
              <a:rPr lang="es-ES" sz="1800" b="0" i="0" u="none" strike="noStrike" baseline="0" dirty="0">
                <a:solidFill>
                  <a:srgbClr val="000000"/>
                </a:solidFill>
                <a:latin typeface="Calibri" panose="020F0502020204030204" pitchFamily="34" charset="0"/>
              </a:rPr>
              <a:t>) para organizar y sugerir el espacio creando la ilusión de</a:t>
            </a:r>
          </a:p>
          <a:p>
            <a:pPr algn="l"/>
            <a:r>
              <a:rPr lang="es-ES" sz="1800" b="0" i="0" u="none" strike="noStrike" baseline="0" dirty="0">
                <a:solidFill>
                  <a:srgbClr val="000000"/>
                </a:solidFill>
                <a:latin typeface="Calibri" panose="020F0502020204030204" pitchFamily="34" charset="0"/>
              </a:rPr>
              <a:t>profundidad. Se pueden superponer objetos de modo que el observador</a:t>
            </a:r>
          </a:p>
          <a:p>
            <a:pPr algn="l"/>
            <a:r>
              <a:rPr lang="es-ES" sz="1800" b="0" i="0" u="none" strike="noStrike" baseline="0" dirty="0">
                <a:solidFill>
                  <a:srgbClr val="000000"/>
                </a:solidFill>
                <a:latin typeface="Calibri" panose="020F0502020204030204" pitchFamily="34" charset="0"/>
              </a:rPr>
              <a:t>percibe como más cercano el objeto que está delante de los demás. También</a:t>
            </a:r>
          </a:p>
          <a:p>
            <a:pPr algn="l"/>
            <a:r>
              <a:rPr lang="es-ES" sz="1800" b="0" i="0" u="none" strike="noStrike" baseline="0" dirty="0">
                <a:solidFill>
                  <a:srgbClr val="000000"/>
                </a:solidFill>
                <a:latin typeface="Calibri" panose="020F0502020204030204" pitchFamily="34" charset="0"/>
              </a:rPr>
              <a:t>podemos lograr la profundidad dentro del campo visual utilizando el</a:t>
            </a:r>
          </a:p>
          <a:p>
            <a:pPr algn="l"/>
            <a:r>
              <a:rPr lang="es-ES" sz="1800" b="0" i="0" u="none" strike="noStrike" baseline="0" dirty="0">
                <a:solidFill>
                  <a:srgbClr val="000000"/>
                </a:solidFill>
                <a:latin typeface="Calibri" panose="020F0502020204030204" pitchFamily="34" charset="0"/>
              </a:rPr>
              <a:t>contraste y la variación de tamaño en las formas.</a:t>
            </a:r>
          </a:p>
          <a:p>
            <a:pPr algn="l"/>
            <a:r>
              <a:rPr lang="es-ES" sz="1800" b="0" i="1" u="none" strike="noStrike" baseline="0" dirty="0">
                <a:solidFill>
                  <a:srgbClr val="4F82BE"/>
                </a:solidFill>
                <a:latin typeface="Cambria,Italic"/>
              </a:rPr>
              <a:t>GRAVEDAD</a:t>
            </a:r>
            <a:r>
              <a:rPr lang="es-ES" sz="1800" b="0" i="0" u="none" strike="noStrike" baseline="0" dirty="0">
                <a:solidFill>
                  <a:srgbClr val="000000"/>
                </a:solidFill>
                <a:latin typeface="Calibri" panose="020F0502020204030204" pitchFamily="34" charset="0"/>
              </a:rPr>
              <a:t>. La sensación de gravedad no es visual, es psicológica. Tenemos</a:t>
            </a:r>
          </a:p>
          <a:p>
            <a:pPr algn="l"/>
            <a:r>
              <a:rPr lang="es-ES" sz="1800" b="0" i="0" u="none" strike="noStrike" baseline="0" dirty="0">
                <a:solidFill>
                  <a:srgbClr val="000000"/>
                </a:solidFill>
                <a:latin typeface="Calibri" panose="020F0502020204030204" pitchFamily="34" charset="0"/>
              </a:rPr>
              <a:t>tendencia a aplicar cualidades tales como pesadez o ligereza, estabilidad</a:t>
            </a:r>
          </a:p>
          <a:p>
            <a:pPr algn="l"/>
            <a:r>
              <a:rPr lang="es-ES" sz="1800" b="0" i="0" u="none" strike="noStrike" baseline="0" dirty="0">
                <a:solidFill>
                  <a:srgbClr val="000000"/>
                </a:solidFill>
                <a:latin typeface="Calibri" panose="020F0502020204030204" pitchFamily="34" charset="0"/>
              </a:rPr>
              <a:t>o inestabilidad, tanto a las formas individuales como a los grupos de</a:t>
            </a:r>
          </a:p>
          <a:p>
            <a:pPr algn="l"/>
            <a:r>
              <a:rPr lang="es-ES" sz="1800" b="0" i="0" u="none" strike="noStrike" baseline="0" dirty="0">
                <a:solidFill>
                  <a:srgbClr val="000000"/>
                </a:solidFill>
                <a:latin typeface="Calibri" panose="020F0502020204030204" pitchFamily="34" charset="0"/>
              </a:rPr>
              <a:t>formas.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27</a:t>
            </a:fld>
            <a:endParaRPr lang="es-ES"/>
          </a:p>
        </p:txBody>
      </p:sp>
    </p:spTree>
    <p:extLst>
      <p:ext uri="{BB962C8B-B14F-4D97-AF65-F5344CB8AC3E}">
        <p14:creationId xmlns:p14="http://schemas.microsoft.com/office/powerpoint/2010/main" val="556874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28</a:t>
            </a:fld>
            <a:endParaRPr lang="es-ES"/>
          </a:p>
        </p:txBody>
      </p:sp>
    </p:spTree>
    <p:extLst>
      <p:ext uri="{BB962C8B-B14F-4D97-AF65-F5344CB8AC3E}">
        <p14:creationId xmlns:p14="http://schemas.microsoft.com/office/powerpoint/2010/main" val="4136256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29</a:t>
            </a:fld>
            <a:endParaRPr lang="es-ES"/>
          </a:p>
        </p:txBody>
      </p:sp>
    </p:spTree>
    <p:extLst>
      <p:ext uri="{BB962C8B-B14F-4D97-AF65-F5344CB8AC3E}">
        <p14:creationId xmlns:p14="http://schemas.microsoft.com/office/powerpoint/2010/main" val="2568630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30</a:t>
            </a:fld>
            <a:endParaRPr lang="es-ES"/>
          </a:p>
        </p:txBody>
      </p:sp>
    </p:spTree>
    <p:extLst>
      <p:ext uri="{BB962C8B-B14F-4D97-AF65-F5344CB8AC3E}">
        <p14:creationId xmlns:p14="http://schemas.microsoft.com/office/powerpoint/2010/main" val="3685917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31</a:t>
            </a:fld>
            <a:endParaRPr lang="es-ES"/>
          </a:p>
        </p:txBody>
      </p:sp>
    </p:spTree>
    <p:extLst>
      <p:ext uri="{BB962C8B-B14F-4D97-AF65-F5344CB8AC3E}">
        <p14:creationId xmlns:p14="http://schemas.microsoft.com/office/powerpoint/2010/main" val="1985360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32</a:t>
            </a:fld>
            <a:endParaRPr lang="es-ES"/>
          </a:p>
        </p:txBody>
      </p:sp>
    </p:spTree>
    <p:extLst>
      <p:ext uri="{BB962C8B-B14F-4D97-AF65-F5344CB8AC3E}">
        <p14:creationId xmlns:p14="http://schemas.microsoft.com/office/powerpoint/2010/main" val="78551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33</a:t>
            </a:fld>
            <a:endParaRPr lang="es-ES"/>
          </a:p>
        </p:txBody>
      </p:sp>
    </p:spTree>
    <p:extLst>
      <p:ext uri="{BB962C8B-B14F-4D97-AF65-F5344CB8AC3E}">
        <p14:creationId xmlns:p14="http://schemas.microsoft.com/office/powerpoint/2010/main" val="492076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34</a:t>
            </a:fld>
            <a:endParaRPr lang="es-ES"/>
          </a:p>
        </p:txBody>
      </p:sp>
    </p:spTree>
    <p:extLst>
      <p:ext uri="{BB962C8B-B14F-4D97-AF65-F5344CB8AC3E}">
        <p14:creationId xmlns:p14="http://schemas.microsoft.com/office/powerpoint/2010/main" val="2792793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Licklider y Clark</a:t>
            </a:r>
            <a:r>
              <a:rPr lang="es-ES" dirty="0"/>
              <a:t>(1962) elaboraron una lista de 10 problemas que deberían ser resueltos para facilitar la interacción personas-ordenador. Según el los cinco primeros problemas deberían ser resueltos de manera inmediata, el sexto en un tiempo intermedio y los cuatro últimos, a largo plazo: </a:t>
            </a:r>
          </a:p>
          <a:p>
            <a:pPr>
              <a:buFont typeface="+mj-lt"/>
              <a:buAutoNum type="arabicPeriod"/>
            </a:pPr>
            <a:r>
              <a:rPr lang="es-ES" dirty="0"/>
              <a:t>Compartir el tiempo de uso de los ordenadores entre muchos usuarios.</a:t>
            </a:r>
          </a:p>
          <a:p>
            <a:pPr>
              <a:buFont typeface="+mj-lt"/>
              <a:buAutoNum type="arabicPeriod"/>
            </a:pPr>
            <a:r>
              <a:rPr lang="es-ES" dirty="0"/>
              <a:t>Un sistema de entrada-salida para la comunicación mediante datos simbólicos y gráficos.</a:t>
            </a:r>
          </a:p>
          <a:p>
            <a:pPr>
              <a:buFont typeface="+mj-lt"/>
              <a:buAutoNum type="arabicPeriod"/>
            </a:pPr>
            <a:r>
              <a:rPr lang="es-ES" dirty="0"/>
              <a:t>Un sistema interactivo de proceso de las operaciones en tiempo real. -&gt; Desarrollar un sistema de programación que facilite la selección contingente en tiempo real y la configuración de los procedimientos de procesamiento de la información.</a:t>
            </a:r>
          </a:p>
          <a:p>
            <a:pPr>
              <a:buFont typeface="+mj-lt"/>
              <a:buAutoNum type="arabicPeriod"/>
            </a:pPr>
            <a:r>
              <a:rPr lang="es-ES" dirty="0"/>
              <a:t>Sistemas para el almacenamiento masivo de información que permitan su rápida recuperación.</a:t>
            </a:r>
          </a:p>
          <a:p>
            <a:pPr>
              <a:buFont typeface="+mj-lt"/>
              <a:buAutoNum type="arabicPeriod"/>
            </a:pPr>
            <a:r>
              <a:rPr lang="es-ES" dirty="0"/>
              <a:t>Sistemas que faciliten la cooperación entre personas en el diseño y programación de grandes sistemas.</a:t>
            </a:r>
          </a:p>
          <a:p>
            <a:pPr>
              <a:buFont typeface="+mj-lt"/>
              <a:buAutoNum type="arabicPeriod"/>
            </a:pPr>
            <a:r>
              <a:rPr lang="es-ES" dirty="0"/>
              <a:t>Reconocimiento por parte de los ordenadores de la voz, de la escritura manual impresa y de la introducción de datos a partir de escritura manual directa.</a:t>
            </a:r>
          </a:p>
          <a:p>
            <a:pPr>
              <a:buFont typeface="+mj-lt"/>
              <a:buAutoNum type="arabicPeriod"/>
            </a:pPr>
            <a:r>
              <a:rPr lang="es-ES" dirty="0"/>
              <a:t>Comprensión del lenguaje natural, sintáctica y semánticamente.</a:t>
            </a:r>
          </a:p>
          <a:p>
            <a:pPr>
              <a:buFont typeface="+mj-lt"/>
              <a:buAutoNum type="arabicPeriod"/>
            </a:pPr>
            <a:r>
              <a:rPr lang="es-ES" dirty="0"/>
              <a:t>Reconocimiento de la voz de varios usuarios por el ordenador.</a:t>
            </a:r>
          </a:p>
          <a:p>
            <a:pPr>
              <a:buFont typeface="+mj-lt"/>
              <a:buAutoNum type="arabicPeriod"/>
            </a:pPr>
            <a:r>
              <a:rPr lang="es-ES" dirty="0"/>
              <a:t>Descubrimiento, desarrollo y simplificación de una teoría de algoritmos.</a:t>
            </a:r>
          </a:p>
          <a:p>
            <a:pPr>
              <a:buFont typeface="+mj-lt"/>
              <a:buAutoNum type="arabicPeriod"/>
            </a:pPr>
            <a:r>
              <a:rPr lang="es-ES" dirty="0"/>
              <a:t>Programación heurística o a través de principios generales.</a:t>
            </a:r>
          </a:p>
        </p:txBody>
      </p:sp>
      <p:sp>
        <p:nvSpPr>
          <p:cNvPr id="4" name="Marcador de número de diapositiva 3"/>
          <p:cNvSpPr>
            <a:spLocks noGrp="1"/>
          </p:cNvSpPr>
          <p:nvPr>
            <p:ph type="sldNum" sz="quarter" idx="5"/>
          </p:nvPr>
        </p:nvSpPr>
        <p:spPr/>
        <p:txBody>
          <a:bodyPr/>
          <a:lstStyle/>
          <a:p>
            <a:fld id="{E6ACBD9B-4E2F-4EC8-8E68-AF4B148ECF00}" type="slidenum">
              <a:rPr lang="es-ES" smtClean="0"/>
              <a:t>8</a:t>
            </a:fld>
            <a:endParaRPr lang="es-ES"/>
          </a:p>
        </p:txBody>
      </p:sp>
    </p:spTree>
    <p:extLst>
      <p:ext uri="{BB962C8B-B14F-4D97-AF65-F5344CB8AC3E}">
        <p14:creationId xmlns:p14="http://schemas.microsoft.com/office/powerpoint/2010/main" val="3531339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35</a:t>
            </a:fld>
            <a:endParaRPr lang="es-ES"/>
          </a:p>
        </p:txBody>
      </p:sp>
    </p:spTree>
    <p:extLst>
      <p:ext uri="{BB962C8B-B14F-4D97-AF65-F5344CB8AC3E}">
        <p14:creationId xmlns:p14="http://schemas.microsoft.com/office/powerpoint/2010/main" val="4219353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36</a:t>
            </a:fld>
            <a:endParaRPr lang="es-ES"/>
          </a:p>
        </p:txBody>
      </p:sp>
    </p:spTree>
    <p:extLst>
      <p:ext uri="{BB962C8B-B14F-4D97-AF65-F5344CB8AC3E}">
        <p14:creationId xmlns:p14="http://schemas.microsoft.com/office/powerpoint/2010/main" val="174667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37</a:t>
            </a:fld>
            <a:endParaRPr lang="es-ES"/>
          </a:p>
        </p:txBody>
      </p:sp>
    </p:spTree>
    <p:extLst>
      <p:ext uri="{BB962C8B-B14F-4D97-AF65-F5344CB8AC3E}">
        <p14:creationId xmlns:p14="http://schemas.microsoft.com/office/powerpoint/2010/main" val="3201922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38</a:t>
            </a:fld>
            <a:endParaRPr lang="es-ES"/>
          </a:p>
        </p:txBody>
      </p:sp>
    </p:spTree>
    <p:extLst>
      <p:ext uri="{BB962C8B-B14F-4D97-AF65-F5344CB8AC3E}">
        <p14:creationId xmlns:p14="http://schemas.microsoft.com/office/powerpoint/2010/main" val="2985400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2800" dirty="0"/>
              <a:t>El </a:t>
            </a:r>
            <a:r>
              <a:rPr lang="es-ES" sz="2800" b="1" dirty="0"/>
              <a:t>branding corporativo</a:t>
            </a:r>
            <a:r>
              <a:rPr lang="es-ES" sz="2800" dirty="0"/>
              <a:t> se refiere a la construcción de la imagen de una empresa en la mente de los consumidores, no enfocado solo en la apariencia sino en cómo es percibida.</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39</a:t>
            </a:fld>
            <a:endParaRPr lang="es-ES"/>
          </a:p>
        </p:txBody>
      </p:sp>
    </p:spTree>
    <p:extLst>
      <p:ext uri="{BB962C8B-B14F-4D97-AF65-F5344CB8AC3E}">
        <p14:creationId xmlns:p14="http://schemas.microsoft.com/office/powerpoint/2010/main" val="2562485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40</a:t>
            </a:fld>
            <a:endParaRPr lang="es-ES"/>
          </a:p>
        </p:txBody>
      </p:sp>
    </p:spTree>
    <p:extLst>
      <p:ext uri="{BB962C8B-B14F-4D97-AF65-F5344CB8AC3E}">
        <p14:creationId xmlns:p14="http://schemas.microsoft.com/office/powerpoint/2010/main" val="3305693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41</a:t>
            </a:fld>
            <a:endParaRPr lang="es-ES"/>
          </a:p>
        </p:txBody>
      </p:sp>
    </p:spTree>
    <p:extLst>
      <p:ext uri="{BB962C8B-B14F-4D97-AF65-F5344CB8AC3E}">
        <p14:creationId xmlns:p14="http://schemas.microsoft.com/office/powerpoint/2010/main" val="4272481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42</a:t>
            </a:fld>
            <a:endParaRPr lang="es-ES"/>
          </a:p>
        </p:txBody>
      </p:sp>
    </p:spTree>
    <p:extLst>
      <p:ext uri="{BB962C8B-B14F-4D97-AF65-F5344CB8AC3E}">
        <p14:creationId xmlns:p14="http://schemas.microsoft.com/office/powerpoint/2010/main" val="364832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Hay monitores que sólo permiten visualizar 256 colores. Hay navegadores que poseen una paleta de</a:t>
            </a:r>
          </a:p>
          <a:p>
            <a:pPr algn="l"/>
            <a:r>
              <a:rPr lang="es-ES" sz="1800" b="0" i="0" u="none" strike="noStrike" baseline="0" dirty="0">
                <a:latin typeface="Calibri" panose="020F0502020204030204" pitchFamily="34" charset="0"/>
              </a:rPr>
              <a:t>sólo 216 colores conocidos en el ámbito del diseño web como </a:t>
            </a:r>
            <a:r>
              <a:rPr lang="es-ES" sz="1800" b="1" i="0" u="none" strike="noStrike" baseline="0" dirty="0">
                <a:latin typeface="Calibri,Bold"/>
              </a:rPr>
              <a:t>colores seguros</a:t>
            </a:r>
            <a:r>
              <a:rPr lang="es-ES" sz="1800" b="0" i="0" u="none" strike="noStrike" baseline="0" dirty="0">
                <a:latin typeface="Calibri" panose="020F0502020204030204" pitchFamily="34" charset="0"/>
              </a:rPr>
              <a:t>. Emplear estos colores</a:t>
            </a:r>
          </a:p>
          <a:p>
            <a:pPr algn="l"/>
            <a:r>
              <a:rPr lang="es-ES" sz="1800" b="0" i="0" u="none" strike="noStrike" baseline="0" dirty="0">
                <a:latin typeface="Calibri" panose="020F0502020204030204" pitchFamily="34" charset="0"/>
              </a:rPr>
              <a:t>seguros es una forma de garantizar que nuestro sitio Web se verá del mismo modo en todos los navegadores.</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43</a:t>
            </a:fld>
            <a:endParaRPr lang="es-ES"/>
          </a:p>
        </p:txBody>
      </p:sp>
    </p:spTree>
    <p:extLst>
      <p:ext uri="{BB962C8B-B14F-4D97-AF65-F5344CB8AC3E}">
        <p14:creationId xmlns:p14="http://schemas.microsoft.com/office/powerpoint/2010/main" val="1811914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Publico objetivo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44</a:t>
            </a:fld>
            <a:endParaRPr lang="es-ES"/>
          </a:p>
        </p:txBody>
      </p:sp>
    </p:spTree>
    <p:extLst>
      <p:ext uri="{BB962C8B-B14F-4D97-AF65-F5344CB8AC3E}">
        <p14:creationId xmlns:p14="http://schemas.microsoft.com/office/powerpoint/2010/main" val="3069555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a:t>
            </a:r>
            <a:r>
              <a:rPr lang="es-ES" sz="1800" b="0" i="0" u="none" strike="noStrike" baseline="0" dirty="0">
                <a:latin typeface="Calibri" panose="020F0502020204030204" pitchFamily="34" charset="0"/>
              </a:rPr>
              <a:t>¿Sabes cuántas cosas hay que tener en cuenta a la hora de comenzar a elaborar una </a:t>
            </a:r>
            <a:r>
              <a:rPr lang="es-ES" sz="1800" b="0" i="0" u="none" strike="noStrike" baseline="0" dirty="0" err="1">
                <a:latin typeface="Calibri" panose="020F0502020204030204" pitchFamily="34" charset="0"/>
              </a:rPr>
              <a:t>interfazWeb</a:t>
            </a:r>
            <a:r>
              <a:rPr lang="es-ES" sz="1800" b="0" i="0" u="none" strike="noStrike" baseline="0" dirty="0">
                <a:latin typeface="Calibri" panose="020F0502020204030204" pitchFamily="34" charset="0"/>
              </a:rPr>
              <a:t>?</a:t>
            </a:r>
          </a:p>
          <a:p>
            <a:pPr algn="l"/>
            <a:r>
              <a:rPr lang="es-ES" sz="1800" b="0" i="0" u="none" strike="noStrike" baseline="0" dirty="0">
                <a:latin typeface="Calibri" panose="020F0502020204030204" pitchFamily="34" charset="0"/>
              </a:rPr>
              <a:t>¿Tienes claro a qué tipo de público irá dirigida tu página? ¿Quieres obtener un rendimiento económico</a:t>
            </a:r>
          </a:p>
          <a:p>
            <a:pPr algn="l"/>
            <a:r>
              <a:rPr lang="es-ES" sz="1800" b="0" i="0" u="none" strike="noStrike" baseline="0" dirty="0">
                <a:latin typeface="Calibri" panose="020F0502020204030204" pitchFamily="34" charset="0"/>
              </a:rPr>
              <a:t>con cada visita? ¿Quieres contentar a todo el mundo que te visite o prefieres especializarte en un</a:t>
            </a:r>
          </a:p>
          <a:p>
            <a:pPr algn="l"/>
            <a:r>
              <a:rPr lang="es-ES" sz="1800" b="0" i="0" u="none" strike="noStrike" baseline="0" dirty="0">
                <a:latin typeface="Calibri" panose="020F0502020204030204" pitchFamily="34" charset="0"/>
              </a:rPr>
              <a:t>tema y tener menos seguidores?</a:t>
            </a: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 Para que un diseño Web sea efectivo debemos diseñar una interfaz que cubra todos nuestros objetivos.</a:t>
            </a:r>
          </a:p>
          <a:p>
            <a:pPr algn="l"/>
            <a:r>
              <a:rPr lang="es-ES" sz="1800" b="0" i="0" u="none" strike="noStrike" baseline="0" dirty="0">
                <a:latin typeface="Calibri" panose="020F0502020204030204" pitchFamily="34" charset="0"/>
              </a:rPr>
              <a:t>Este diseño debe lograr que los usuarios de nuestro sitio puedan acceder con facilidad a sus contenidos,</a:t>
            </a:r>
          </a:p>
          <a:p>
            <a:pPr algn="l"/>
            <a:r>
              <a:rPr lang="es-ES" sz="1800" b="0" i="0" u="none" strike="noStrike" baseline="0" dirty="0">
                <a:latin typeface="Calibri" panose="020F0502020204030204" pitchFamily="34" charset="0"/>
              </a:rPr>
              <a:t>puedan interactuar con eficacia con todos sus componentes y, se sientan cómodos haciéndolo.</a:t>
            </a:r>
          </a:p>
          <a:p>
            <a:pPr algn="l"/>
            <a:endParaRPr lang="es-ES" sz="1800" b="0" i="0" u="none" strike="noStrike" baseline="0" dirty="0">
              <a:latin typeface="Calibri" panose="020F0502020204030204" pitchFamily="34" charset="0"/>
            </a:endParaRPr>
          </a:p>
          <a:p>
            <a:pPr algn="l"/>
            <a:endParaRPr lang="es-ES" sz="1800" b="0" i="0" u="none" strike="noStrike" baseline="0" dirty="0">
              <a:latin typeface="Calibri" panose="020F0502020204030204" pitchFamily="34" charset="0"/>
            </a:endParaRPr>
          </a:p>
          <a:p>
            <a:pPr algn="l"/>
            <a:r>
              <a:rPr lang="es-ES" sz="1800" b="0" i="0" u="none" strike="noStrike" baseline="0" dirty="0">
                <a:latin typeface="Calibri" panose="020F0502020204030204" pitchFamily="34" charset="0"/>
              </a:rPr>
              <a:t>- </a:t>
            </a:r>
            <a:r>
              <a:rPr lang="en-US" sz="1800" b="0" i="0" u="none" strike="noStrike" baseline="0" dirty="0">
                <a:latin typeface="Times New Roman" panose="02020603050405020304" pitchFamily="18" charset="0"/>
              </a:rPr>
              <a:t>the modes and speeds of interaction and the sequence of user actions needed to invoke specific</a:t>
            </a:r>
          </a:p>
          <a:p>
            <a:pPr algn="l"/>
            <a:r>
              <a:rPr lang="es-ES" sz="1800" b="0" i="0" u="none" strike="noStrike" baseline="0" dirty="0" err="1">
                <a:latin typeface="Times New Roman" panose="02020603050405020304" pitchFamily="18" charset="0"/>
              </a:rPr>
              <a:t>facilities</a:t>
            </a:r>
            <a:r>
              <a:rPr lang="es-ES" sz="1800" b="0" i="0" u="none" strike="noStrike" baseline="0" dirty="0">
                <a:latin typeface="Times New Roman" panose="02020603050405020304" pitchFamily="18" charset="0"/>
              </a:rPr>
              <a:t>. -&gt; Ejemplo: El cortar, copiar y pegar. </a:t>
            </a:r>
            <a:endParaRPr lang="es-ES" sz="1800" b="0" i="0" u="none" strike="noStrike" baseline="0" dirty="0">
              <a:latin typeface="Calibri" panose="020F0502020204030204" pitchFamily="34" charset="0"/>
            </a:endParaRPr>
          </a:p>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9</a:t>
            </a:fld>
            <a:endParaRPr lang="es-ES"/>
          </a:p>
        </p:txBody>
      </p:sp>
    </p:spTree>
    <p:extLst>
      <p:ext uri="{BB962C8B-B14F-4D97-AF65-F5344CB8AC3E}">
        <p14:creationId xmlns:p14="http://schemas.microsoft.com/office/powerpoint/2010/main" val="3493961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45</a:t>
            </a:fld>
            <a:endParaRPr lang="es-ES"/>
          </a:p>
        </p:txBody>
      </p:sp>
    </p:spTree>
    <p:extLst>
      <p:ext uri="{BB962C8B-B14F-4D97-AF65-F5344CB8AC3E}">
        <p14:creationId xmlns:p14="http://schemas.microsoft.com/office/powerpoint/2010/main" val="314879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46</a:t>
            </a:fld>
            <a:endParaRPr lang="es-ES"/>
          </a:p>
        </p:txBody>
      </p:sp>
    </p:spTree>
    <p:extLst>
      <p:ext uri="{BB962C8B-B14F-4D97-AF65-F5344CB8AC3E}">
        <p14:creationId xmlns:p14="http://schemas.microsoft.com/office/powerpoint/2010/main" val="3935732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47</a:t>
            </a:fld>
            <a:endParaRPr lang="es-ES"/>
          </a:p>
        </p:txBody>
      </p:sp>
    </p:spTree>
    <p:extLst>
      <p:ext uri="{BB962C8B-B14F-4D97-AF65-F5344CB8AC3E}">
        <p14:creationId xmlns:p14="http://schemas.microsoft.com/office/powerpoint/2010/main" val="339903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48</a:t>
            </a:fld>
            <a:endParaRPr lang="es-ES"/>
          </a:p>
        </p:txBody>
      </p:sp>
    </p:spTree>
    <p:extLst>
      <p:ext uri="{BB962C8B-B14F-4D97-AF65-F5344CB8AC3E}">
        <p14:creationId xmlns:p14="http://schemas.microsoft.com/office/powerpoint/2010/main" val="3456469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49</a:t>
            </a:fld>
            <a:endParaRPr lang="es-ES"/>
          </a:p>
        </p:txBody>
      </p:sp>
    </p:spTree>
    <p:extLst>
      <p:ext uri="{BB962C8B-B14F-4D97-AF65-F5344CB8AC3E}">
        <p14:creationId xmlns:p14="http://schemas.microsoft.com/office/powerpoint/2010/main" val="2629474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50</a:t>
            </a:fld>
            <a:endParaRPr lang="es-ES"/>
          </a:p>
        </p:txBody>
      </p:sp>
    </p:spTree>
    <p:extLst>
      <p:ext uri="{BB962C8B-B14F-4D97-AF65-F5344CB8AC3E}">
        <p14:creationId xmlns:p14="http://schemas.microsoft.com/office/powerpoint/2010/main" val="870315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51</a:t>
            </a:fld>
            <a:endParaRPr lang="es-ES"/>
          </a:p>
        </p:txBody>
      </p:sp>
    </p:spTree>
    <p:extLst>
      <p:ext uri="{BB962C8B-B14F-4D97-AF65-F5344CB8AC3E}">
        <p14:creationId xmlns:p14="http://schemas.microsoft.com/office/powerpoint/2010/main" val="355269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52</a:t>
            </a:fld>
            <a:endParaRPr lang="es-ES"/>
          </a:p>
        </p:txBody>
      </p:sp>
    </p:spTree>
    <p:extLst>
      <p:ext uri="{BB962C8B-B14F-4D97-AF65-F5344CB8AC3E}">
        <p14:creationId xmlns:p14="http://schemas.microsoft.com/office/powerpoint/2010/main" val="123464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53</a:t>
            </a:fld>
            <a:endParaRPr lang="es-ES"/>
          </a:p>
        </p:txBody>
      </p:sp>
    </p:spTree>
    <p:extLst>
      <p:ext uri="{BB962C8B-B14F-4D97-AF65-F5344CB8AC3E}">
        <p14:creationId xmlns:p14="http://schemas.microsoft.com/office/powerpoint/2010/main" val="3467276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Calibri" panose="020F0502020204030204" pitchFamily="34" charset="0"/>
              </a:rPr>
              <a:t>Publico objetivo</a:t>
            </a:r>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54</a:t>
            </a:fld>
            <a:endParaRPr lang="es-ES"/>
          </a:p>
        </p:txBody>
      </p:sp>
    </p:spTree>
    <p:extLst>
      <p:ext uri="{BB962C8B-B14F-4D97-AF65-F5344CB8AC3E}">
        <p14:creationId xmlns:p14="http://schemas.microsoft.com/office/powerpoint/2010/main" val="384993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10</a:t>
            </a:fld>
            <a:endParaRPr lang="es-ES"/>
          </a:p>
        </p:txBody>
      </p:sp>
    </p:spTree>
    <p:extLst>
      <p:ext uri="{BB962C8B-B14F-4D97-AF65-F5344CB8AC3E}">
        <p14:creationId xmlns:p14="http://schemas.microsoft.com/office/powerpoint/2010/main" val="142327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La cabecera o </a:t>
            </a:r>
            <a:r>
              <a:rPr lang="es-ES" dirty="0" err="1"/>
              <a:t>header</a:t>
            </a:r>
            <a:r>
              <a:rPr lang="es-ES" dirty="0"/>
              <a:t>. El objetivo de este elemento es la identificación del sitio web, dotarle de un sello de imagen que lo distinga del resto.</a:t>
            </a:r>
          </a:p>
        </p:txBody>
      </p:sp>
      <p:sp>
        <p:nvSpPr>
          <p:cNvPr id="4" name="Marcador de número de diapositiva 3"/>
          <p:cNvSpPr>
            <a:spLocks noGrp="1"/>
          </p:cNvSpPr>
          <p:nvPr>
            <p:ph type="sldNum" sz="quarter" idx="5"/>
          </p:nvPr>
        </p:nvSpPr>
        <p:spPr/>
        <p:txBody>
          <a:bodyPr/>
          <a:lstStyle/>
          <a:p>
            <a:fld id="{E6ACBD9B-4E2F-4EC8-8E68-AF4B148ECF00}" type="slidenum">
              <a:rPr lang="es-ES" smtClean="0"/>
              <a:t>11</a:t>
            </a:fld>
            <a:endParaRPr lang="es-ES"/>
          </a:p>
        </p:txBody>
      </p:sp>
    </p:spTree>
    <p:extLst>
      <p:ext uri="{BB962C8B-B14F-4D97-AF65-F5344CB8AC3E}">
        <p14:creationId xmlns:p14="http://schemas.microsoft.com/office/powerpoint/2010/main" val="256560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La cabecera o </a:t>
            </a:r>
            <a:r>
              <a:rPr lang="es-ES" dirty="0" err="1"/>
              <a:t>header</a:t>
            </a:r>
            <a:r>
              <a:rPr lang="es-ES" dirty="0"/>
              <a:t>. El objetivo de este elemento es la identificación del sitio web, dotarle de un sello de imagen que lo distinga del resto.</a:t>
            </a:r>
          </a:p>
        </p:txBody>
      </p:sp>
      <p:sp>
        <p:nvSpPr>
          <p:cNvPr id="4" name="Marcador de número de diapositiva 3"/>
          <p:cNvSpPr>
            <a:spLocks noGrp="1"/>
          </p:cNvSpPr>
          <p:nvPr>
            <p:ph type="sldNum" sz="quarter" idx="5"/>
          </p:nvPr>
        </p:nvSpPr>
        <p:spPr/>
        <p:txBody>
          <a:bodyPr/>
          <a:lstStyle/>
          <a:p>
            <a:fld id="{E6ACBD9B-4E2F-4EC8-8E68-AF4B148ECF00}" type="slidenum">
              <a:rPr lang="es-ES" smtClean="0"/>
              <a:t>12</a:t>
            </a:fld>
            <a:endParaRPr lang="es-ES"/>
          </a:p>
        </p:txBody>
      </p:sp>
    </p:spTree>
    <p:extLst>
      <p:ext uri="{BB962C8B-B14F-4D97-AF65-F5344CB8AC3E}">
        <p14:creationId xmlns:p14="http://schemas.microsoft.com/office/powerpoint/2010/main" val="80665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Parte central de la página web donde aparece la información principal que queremos ofrecer al usuario. Se coloca debajo de la cabecera y del menú de navegación. Es recomendable que todos los elementos que se encuentren en el cuerpo mantengan un diseño uniforme y similar entre las diferentes páginas.</a:t>
            </a:r>
          </a:p>
        </p:txBody>
      </p:sp>
      <p:sp>
        <p:nvSpPr>
          <p:cNvPr id="4" name="Marcador de número de diapositiva 3"/>
          <p:cNvSpPr>
            <a:spLocks noGrp="1"/>
          </p:cNvSpPr>
          <p:nvPr>
            <p:ph type="sldNum" sz="quarter" idx="5"/>
          </p:nvPr>
        </p:nvSpPr>
        <p:spPr/>
        <p:txBody>
          <a:bodyPr/>
          <a:lstStyle/>
          <a:p>
            <a:fld id="{E6ACBD9B-4E2F-4EC8-8E68-AF4B148ECF00}" type="slidenum">
              <a:rPr lang="es-ES" smtClean="0"/>
              <a:t>13</a:t>
            </a:fld>
            <a:endParaRPr lang="es-ES"/>
          </a:p>
        </p:txBody>
      </p:sp>
    </p:spTree>
    <p:extLst>
      <p:ext uri="{BB962C8B-B14F-4D97-AF65-F5344CB8AC3E}">
        <p14:creationId xmlns:p14="http://schemas.microsoft.com/office/powerpoint/2010/main" val="125550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 dirty="0"/>
          </a:p>
        </p:txBody>
      </p:sp>
      <p:sp>
        <p:nvSpPr>
          <p:cNvPr id="4" name="Marcador de número de diapositiva 3"/>
          <p:cNvSpPr>
            <a:spLocks noGrp="1"/>
          </p:cNvSpPr>
          <p:nvPr>
            <p:ph type="sldNum" sz="quarter" idx="5"/>
          </p:nvPr>
        </p:nvSpPr>
        <p:spPr/>
        <p:txBody>
          <a:bodyPr/>
          <a:lstStyle/>
          <a:p>
            <a:fld id="{E6ACBD9B-4E2F-4EC8-8E68-AF4B148ECF00}" type="slidenum">
              <a:rPr lang="es-ES" smtClean="0"/>
              <a:t>14</a:t>
            </a:fld>
            <a:endParaRPr lang="es-ES"/>
          </a:p>
        </p:txBody>
      </p:sp>
    </p:spTree>
    <p:extLst>
      <p:ext uri="{BB962C8B-B14F-4D97-AF65-F5344CB8AC3E}">
        <p14:creationId xmlns:p14="http://schemas.microsoft.com/office/powerpoint/2010/main" val="221735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FF26D-47B5-42E2-89B0-A5B7C70124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C4AB6CD-4988-4BC2-B635-09DE7F0BD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092D064-D9E2-4DAC-BEF8-359685BDCED0}"/>
              </a:ext>
            </a:extLst>
          </p:cNvPr>
          <p:cNvSpPr>
            <a:spLocks noGrp="1"/>
          </p:cNvSpPr>
          <p:nvPr>
            <p:ph type="dt" sz="half" idx="10"/>
          </p:nvPr>
        </p:nvSpPr>
        <p:spPr/>
        <p:txBody>
          <a:bodyPr/>
          <a:lstStyle/>
          <a:p>
            <a:fld id="{85F0B3BD-519D-4FA3-B7B2-F7D167C820B9}" type="datetime1">
              <a:rPr lang="es-ES" smtClean="0"/>
              <a:t>25/09/2023</a:t>
            </a:fld>
            <a:endParaRPr lang="es-ES"/>
          </a:p>
        </p:txBody>
      </p:sp>
      <p:sp>
        <p:nvSpPr>
          <p:cNvPr id="5" name="Marcador de pie de página 4">
            <a:extLst>
              <a:ext uri="{FF2B5EF4-FFF2-40B4-BE49-F238E27FC236}">
                <a16:creationId xmlns:a16="http://schemas.microsoft.com/office/drawing/2014/main" id="{90ECE5F4-1BE0-436D-8949-71416D39B18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BF74A20-F72A-46E4-A5BB-6C16D053E039}"/>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383767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564D8-0916-4B29-9609-92B0AA01603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4D9A04E-3A69-4343-90E3-D2ADC48C4EF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386982D-08DB-4158-90D1-FEC0CB1CFE44}"/>
              </a:ext>
            </a:extLst>
          </p:cNvPr>
          <p:cNvSpPr>
            <a:spLocks noGrp="1"/>
          </p:cNvSpPr>
          <p:nvPr>
            <p:ph type="dt" sz="half" idx="10"/>
          </p:nvPr>
        </p:nvSpPr>
        <p:spPr/>
        <p:txBody>
          <a:bodyPr/>
          <a:lstStyle/>
          <a:p>
            <a:fld id="{B4BD0FDD-0580-474B-8293-718148A9E1EC}" type="datetime1">
              <a:rPr lang="es-ES" smtClean="0"/>
              <a:t>25/09/2023</a:t>
            </a:fld>
            <a:endParaRPr lang="es-ES"/>
          </a:p>
        </p:txBody>
      </p:sp>
      <p:sp>
        <p:nvSpPr>
          <p:cNvPr id="5" name="Marcador de pie de página 4">
            <a:extLst>
              <a:ext uri="{FF2B5EF4-FFF2-40B4-BE49-F238E27FC236}">
                <a16:creationId xmlns:a16="http://schemas.microsoft.com/office/drawing/2014/main" id="{4C21C3B3-10CF-4ADD-9B3F-5CC558763C5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F017A4-E3D0-4F84-A9D1-65C9743BD9B2}"/>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319379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D44D58D-2BA3-4BB7-A603-95C987B196F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5A2E0D-1527-49CF-90C6-D14961A9432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9B0F00-9D92-4D20-9FCC-2BB318A5B179}"/>
              </a:ext>
            </a:extLst>
          </p:cNvPr>
          <p:cNvSpPr>
            <a:spLocks noGrp="1"/>
          </p:cNvSpPr>
          <p:nvPr>
            <p:ph type="dt" sz="half" idx="10"/>
          </p:nvPr>
        </p:nvSpPr>
        <p:spPr/>
        <p:txBody>
          <a:bodyPr/>
          <a:lstStyle/>
          <a:p>
            <a:fld id="{7A7FB01E-2590-4362-918D-955E2FBB6914}" type="datetime1">
              <a:rPr lang="es-ES" smtClean="0"/>
              <a:t>25/09/2023</a:t>
            </a:fld>
            <a:endParaRPr lang="es-ES"/>
          </a:p>
        </p:txBody>
      </p:sp>
      <p:sp>
        <p:nvSpPr>
          <p:cNvPr id="5" name="Marcador de pie de página 4">
            <a:extLst>
              <a:ext uri="{FF2B5EF4-FFF2-40B4-BE49-F238E27FC236}">
                <a16:creationId xmlns:a16="http://schemas.microsoft.com/office/drawing/2014/main" id="{52CCD706-6FE7-4BED-B8D4-80768C43219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0D10EA-98C0-485C-9302-B3B3FFEF4BAF}"/>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63882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0F2175-DCC3-43ED-B8C8-7B05A0EAFDD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05C767C-ED32-4BA3-8D41-F7706A8A5F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32804A8-DF00-4FFA-9360-BC0D6DA3DD06}"/>
              </a:ext>
            </a:extLst>
          </p:cNvPr>
          <p:cNvSpPr>
            <a:spLocks noGrp="1"/>
          </p:cNvSpPr>
          <p:nvPr>
            <p:ph type="dt" sz="half" idx="10"/>
          </p:nvPr>
        </p:nvSpPr>
        <p:spPr/>
        <p:txBody>
          <a:bodyPr/>
          <a:lstStyle/>
          <a:p>
            <a:fld id="{3401136E-5F62-4C21-BA5D-EF4661EBF3EE}" type="datetime1">
              <a:rPr lang="es-ES" smtClean="0"/>
              <a:t>25/09/2023</a:t>
            </a:fld>
            <a:endParaRPr lang="es-ES"/>
          </a:p>
        </p:txBody>
      </p:sp>
      <p:sp>
        <p:nvSpPr>
          <p:cNvPr id="5" name="Marcador de pie de página 4">
            <a:extLst>
              <a:ext uri="{FF2B5EF4-FFF2-40B4-BE49-F238E27FC236}">
                <a16:creationId xmlns:a16="http://schemas.microsoft.com/office/drawing/2014/main" id="{F4CC584E-521C-4F81-8CA1-859200F8AAF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62CAC76-53B6-42CA-B75F-86DA3119E808}"/>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121290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8897A5-3B4A-4C1D-9BF3-E13BAE0958C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104BB64-315F-4AF4-B454-31F84934BD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EFFC364-9310-44B9-951B-4D26F7F5E7B6}"/>
              </a:ext>
            </a:extLst>
          </p:cNvPr>
          <p:cNvSpPr>
            <a:spLocks noGrp="1"/>
          </p:cNvSpPr>
          <p:nvPr>
            <p:ph type="dt" sz="half" idx="10"/>
          </p:nvPr>
        </p:nvSpPr>
        <p:spPr/>
        <p:txBody>
          <a:bodyPr/>
          <a:lstStyle/>
          <a:p>
            <a:fld id="{E3AC93AC-10D5-4647-81B6-FFC6D1DAEDEA}" type="datetime1">
              <a:rPr lang="es-ES" smtClean="0"/>
              <a:t>25/09/2023</a:t>
            </a:fld>
            <a:endParaRPr lang="es-ES"/>
          </a:p>
        </p:txBody>
      </p:sp>
      <p:sp>
        <p:nvSpPr>
          <p:cNvPr id="5" name="Marcador de pie de página 4">
            <a:extLst>
              <a:ext uri="{FF2B5EF4-FFF2-40B4-BE49-F238E27FC236}">
                <a16:creationId xmlns:a16="http://schemas.microsoft.com/office/drawing/2014/main" id="{A588B208-977F-49DB-A6B0-F56E8B71F4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BE4A1A-A07A-4D01-AE7C-C42B2A879A3F}"/>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3239783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B9600-8086-4041-9CE6-C277DA37C3E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ECE48EE-B529-47F4-8716-190DD10CD3D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E051211-10AA-4C42-AA23-E757CD25E4A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7A90BB6-5F39-4008-920F-247FEF6BD6E9}"/>
              </a:ext>
            </a:extLst>
          </p:cNvPr>
          <p:cNvSpPr>
            <a:spLocks noGrp="1"/>
          </p:cNvSpPr>
          <p:nvPr>
            <p:ph type="dt" sz="half" idx="10"/>
          </p:nvPr>
        </p:nvSpPr>
        <p:spPr/>
        <p:txBody>
          <a:bodyPr/>
          <a:lstStyle/>
          <a:p>
            <a:fld id="{FC2730B2-ADE7-4C97-B6B5-4AB6B3DF4959}" type="datetime1">
              <a:rPr lang="es-ES" smtClean="0"/>
              <a:t>25/09/2023</a:t>
            </a:fld>
            <a:endParaRPr lang="es-ES"/>
          </a:p>
        </p:txBody>
      </p:sp>
      <p:sp>
        <p:nvSpPr>
          <p:cNvPr id="6" name="Marcador de pie de página 5">
            <a:extLst>
              <a:ext uri="{FF2B5EF4-FFF2-40B4-BE49-F238E27FC236}">
                <a16:creationId xmlns:a16="http://schemas.microsoft.com/office/drawing/2014/main" id="{E35848E8-EA8A-48BE-865F-E3615CA7633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E8075D6-7350-4CE0-BB7A-F3088B62FB34}"/>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394752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F155B-F6AB-453B-BC88-D2127C6A6C8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CDBE53-32F2-4DE8-B7D7-3643CA01A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00C30FC-FB90-4F33-8971-07FF3A5F94E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4EEA635-A6FE-46EC-A2FC-D20DF66A0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A8C1D0D-6517-484A-B956-43DB789AC19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8FB6898-4AE0-404F-B07B-172EE5158175}"/>
              </a:ext>
            </a:extLst>
          </p:cNvPr>
          <p:cNvSpPr>
            <a:spLocks noGrp="1"/>
          </p:cNvSpPr>
          <p:nvPr>
            <p:ph type="dt" sz="half" idx="10"/>
          </p:nvPr>
        </p:nvSpPr>
        <p:spPr/>
        <p:txBody>
          <a:bodyPr/>
          <a:lstStyle/>
          <a:p>
            <a:fld id="{030A655C-1BE2-45D2-ACAC-08CCAA4720C9}" type="datetime1">
              <a:rPr lang="es-ES" smtClean="0"/>
              <a:t>25/09/2023</a:t>
            </a:fld>
            <a:endParaRPr lang="es-ES"/>
          </a:p>
        </p:txBody>
      </p:sp>
      <p:sp>
        <p:nvSpPr>
          <p:cNvPr id="8" name="Marcador de pie de página 7">
            <a:extLst>
              <a:ext uri="{FF2B5EF4-FFF2-40B4-BE49-F238E27FC236}">
                <a16:creationId xmlns:a16="http://schemas.microsoft.com/office/drawing/2014/main" id="{771AE35B-D7CE-48F9-A7FB-ECB64948F95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E152557-B964-483E-A20A-54F3C201FFB4}"/>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299780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A56A8-2A82-4644-81EF-423D5C87BDC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E1C5DC0-C5D8-4B9C-8DEB-08E699B40F57}"/>
              </a:ext>
            </a:extLst>
          </p:cNvPr>
          <p:cNvSpPr>
            <a:spLocks noGrp="1"/>
          </p:cNvSpPr>
          <p:nvPr>
            <p:ph type="dt" sz="half" idx="10"/>
          </p:nvPr>
        </p:nvSpPr>
        <p:spPr/>
        <p:txBody>
          <a:bodyPr/>
          <a:lstStyle/>
          <a:p>
            <a:fld id="{B6D1836D-B553-4E70-9D27-F248A33146C3}" type="datetime1">
              <a:rPr lang="es-ES" smtClean="0"/>
              <a:t>25/09/2023</a:t>
            </a:fld>
            <a:endParaRPr lang="es-ES"/>
          </a:p>
        </p:txBody>
      </p:sp>
      <p:sp>
        <p:nvSpPr>
          <p:cNvPr id="4" name="Marcador de pie de página 3">
            <a:extLst>
              <a:ext uri="{FF2B5EF4-FFF2-40B4-BE49-F238E27FC236}">
                <a16:creationId xmlns:a16="http://schemas.microsoft.com/office/drawing/2014/main" id="{FC586244-C266-4A40-8D2B-4EA25888F20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05789750-AABC-4A21-90F8-795BC047B088}"/>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141132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1B87B0-6250-448F-BA2E-26118B4D170D}"/>
              </a:ext>
            </a:extLst>
          </p:cNvPr>
          <p:cNvSpPr>
            <a:spLocks noGrp="1"/>
          </p:cNvSpPr>
          <p:nvPr>
            <p:ph type="dt" sz="half" idx="10"/>
          </p:nvPr>
        </p:nvSpPr>
        <p:spPr/>
        <p:txBody>
          <a:bodyPr/>
          <a:lstStyle/>
          <a:p>
            <a:fld id="{5CE6A32A-EBCC-49A6-89E4-53C0FAAB5177}" type="datetime1">
              <a:rPr lang="es-ES" smtClean="0"/>
              <a:t>25/09/2023</a:t>
            </a:fld>
            <a:endParaRPr lang="es-ES"/>
          </a:p>
        </p:txBody>
      </p:sp>
      <p:sp>
        <p:nvSpPr>
          <p:cNvPr id="3" name="Marcador de pie de página 2">
            <a:extLst>
              <a:ext uri="{FF2B5EF4-FFF2-40B4-BE49-F238E27FC236}">
                <a16:creationId xmlns:a16="http://schemas.microsoft.com/office/drawing/2014/main" id="{92DE2C2E-ACF4-427E-AC9E-1F4B5744DBE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ABFC572-BD4B-4A5D-9416-96FF06374143}"/>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4142130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8F199-7561-4B04-A8AF-64952A2776A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D0B7D7-6DF7-4ABD-87C3-4CDE280B5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93C9554-CE82-473E-9BFA-1BE01135F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52D0F1-0305-4432-B703-09F05E3A53C2}"/>
              </a:ext>
            </a:extLst>
          </p:cNvPr>
          <p:cNvSpPr>
            <a:spLocks noGrp="1"/>
          </p:cNvSpPr>
          <p:nvPr>
            <p:ph type="dt" sz="half" idx="10"/>
          </p:nvPr>
        </p:nvSpPr>
        <p:spPr/>
        <p:txBody>
          <a:bodyPr/>
          <a:lstStyle/>
          <a:p>
            <a:fld id="{B966C9AF-08FF-4544-8983-5E8077F7E8A4}" type="datetime1">
              <a:rPr lang="es-ES" smtClean="0"/>
              <a:t>25/09/2023</a:t>
            </a:fld>
            <a:endParaRPr lang="es-ES"/>
          </a:p>
        </p:txBody>
      </p:sp>
      <p:sp>
        <p:nvSpPr>
          <p:cNvPr id="6" name="Marcador de pie de página 5">
            <a:extLst>
              <a:ext uri="{FF2B5EF4-FFF2-40B4-BE49-F238E27FC236}">
                <a16:creationId xmlns:a16="http://schemas.microsoft.com/office/drawing/2014/main" id="{355EE271-B28C-4795-B9D1-0CE35443E5D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190743-F068-4C81-8F0F-D1E75C2CCFB4}"/>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69624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BF0CD-CF67-42CD-9B6C-B64224B6413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6979FE6-280E-4AB5-8EB3-15FFC23DA5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60E43E75-E4C7-4981-98E7-2AD84FF3F5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B2DFF1C-F0A0-47AA-A54A-0118E5ADCA8C}"/>
              </a:ext>
            </a:extLst>
          </p:cNvPr>
          <p:cNvSpPr>
            <a:spLocks noGrp="1"/>
          </p:cNvSpPr>
          <p:nvPr>
            <p:ph type="dt" sz="half" idx="10"/>
          </p:nvPr>
        </p:nvSpPr>
        <p:spPr/>
        <p:txBody>
          <a:bodyPr/>
          <a:lstStyle/>
          <a:p>
            <a:fld id="{0010ACEE-AC52-4368-8FAE-E17BE9E09CA5}" type="datetime1">
              <a:rPr lang="es-ES" smtClean="0"/>
              <a:t>25/09/2023</a:t>
            </a:fld>
            <a:endParaRPr lang="es-ES"/>
          </a:p>
        </p:txBody>
      </p:sp>
      <p:sp>
        <p:nvSpPr>
          <p:cNvPr id="6" name="Marcador de pie de página 5">
            <a:extLst>
              <a:ext uri="{FF2B5EF4-FFF2-40B4-BE49-F238E27FC236}">
                <a16:creationId xmlns:a16="http://schemas.microsoft.com/office/drawing/2014/main" id="{A501B933-3968-4D10-AA8F-68EA3EE87FE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E806D15-A625-429B-9B41-7E58FC0B0634}"/>
              </a:ext>
            </a:extLst>
          </p:cNvPr>
          <p:cNvSpPr>
            <a:spLocks noGrp="1"/>
          </p:cNvSpPr>
          <p:nvPr>
            <p:ph type="sldNum" sz="quarter" idx="12"/>
          </p:nvPr>
        </p:nvSpPr>
        <p:spPr/>
        <p:txBody>
          <a:bodyPr/>
          <a:lstStyle/>
          <a:p>
            <a:fld id="{53DE48D6-B0E2-4FE1-8F66-D314DDB88B9B}" type="slidenum">
              <a:rPr lang="es-ES" smtClean="0"/>
              <a:t>‹Nº›</a:t>
            </a:fld>
            <a:endParaRPr lang="es-ES"/>
          </a:p>
        </p:txBody>
      </p:sp>
    </p:spTree>
    <p:extLst>
      <p:ext uri="{BB962C8B-B14F-4D97-AF65-F5344CB8AC3E}">
        <p14:creationId xmlns:p14="http://schemas.microsoft.com/office/powerpoint/2010/main" val="3509447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CEBA6F1-91B5-49D1-871E-C3EF486F3E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EBBDDAE-03C1-41E9-B93E-3B08AC7E6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5DBDD65-5641-4AB3-87DC-82BEB01BB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63129E-50C7-4CE9-815E-9D23389086B6}" type="datetime1">
              <a:rPr lang="es-ES" smtClean="0"/>
              <a:t>25/09/2023</a:t>
            </a:fld>
            <a:endParaRPr lang="es-ES"/>
          </a:p>
        </p:txBody>
      </p:sp>
      <p:sp>
        <p:nvSpPr>
          <p:cNvPr id="5" name="Marcador de pie de página 4">
            <a:extLst>
              <a:ext uri="{FF2B5EF4-FFF2-40B4-BE49-F238E27FC236}">
                <a16:creationId xmlns:a16="http://schemas.microsoft.com/office/drawing/2014/main" id="{04A7FCFA-D408-47E1-83C6-C4CE0846D2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233351F-497D-471A-8A1B-A47152881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E48D6-B0E2-4FE1-8F66-D314DDB88B9B}" type="slidenum">
              <a:rPr lang="es-ES" smtClean="0"/>
              <a:t>‹Nº›</a:t>
            </a:fld>
            <a:endParaRPr lang="es-ES"/>
          </a:p>
        </p:txBody>
      </p:sp>
    </p:spTree>
    <p:extLst>
      <p:ext uri="{BB962C8B-B14F-4D97-AF65-F5344CB8AC3E}">
        <p14:creationId xmlns:p14="http://schemas.microsoft.com/office/powerpoint/2010/main" val="419082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publicdomainpictures.net/en/view-image.php?image=306925&amp;picture=wood-fence-backgroun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webp"/><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43F6-7F71-4BCF-9382-995525B1ADA2}"/>
              </a:ext>
            </a:extLst>
          </p:cNvPr>
          <p:cNvSpPr>
            <a:spLocks noGrp="1"/>
          </p:cNvSpPr>
          <p:nvPr>
            <p:ph type="ctrTitle"/>
          </p:nvPr>
        </p:nvSpPr>
        <p:spPr>
          <a:xfrm>
            <a:off x="932507" y="47477"/>
            <a:ext cx="10326986" cy="1261212"/>
          </a:xfrm>
        </p:spPr>
        <p:txBody>
          <a:bodyPr>
            <a:normAutofit/>
          </a:bodyPr>
          <a:lstStyle/>
          <a:p>
            <a:r>
              <a:rPr lang="es-ES" sz="4800" dirty="0"/>
              <a:t>Diseño de Interfaces Web</a:t>
            </a:r>
          </a:p>
        </p:txBody>
      </p:sp>
      <p:sp>
        <p:nvSpPr>
          <p:cNvPr id="4" name="Google Shape;89;p1">
            <a:extLst>
              <a:ext uri="{FF2B5EF4-FFF2-40B4-BE49-F238E27FC236}">
                <a16:creationId xmlns:a16="http://schemas.microsoft.com/office/drawing/2014/main" id="{8BA9560F-9B82-D1F9-D043-2DC69AF26465}"/>
              </a:ext>
            </a:extLst>
          </p:cNvPr>
          <p:cNvSpPr txBox="1"/>
          <p:nvPr/>
        </p:nvSpPr>
        <p:spPr>
          <a:xfrm>
            <a:off x="777432" y="4909322"/>
            <a:ext cx="10306800" cy="342300"/>
          </a:xfrm>
          <a:prstGeom prst="rect">
            <a:avLst/>
          </a:prstGeom>
          <a:noFill/>
          <a:ln>
            <a:noFill/>
          </a:ln>
        </p:spPr>
        <p:txBody>
          <a:bodyPr spcFirstLastPara="1" wrap="square" lIns="25400" tIns="25400" rIns="25400" bIns="25400" anchor="ctr" anchorCtr="0">
            <a:spAutoFit/>
          </a:bodyPr>
          <a:lstStyle/>
          <a:p>
            <a:pPr marL="0" marR="0" lvl="0" indent="0" algn="ctr" rtl="0">
              <a:lnSpc>
                <a:spcPct val="60000"/>
              </a:lnSpc>
              <a:spcBef>
                <a:spcPts val="0"/>
              </a:spcBef>
              <a:spcAft>
                <a:spcPts val="0"/>
              </a:spcAft>
              <a:buClr>
                <a:srgbClr val="000000"/>
              </a:buClr>
              <a:buSzPts val="3150"/>
              <a:buFont typeface="Arial"/>
              <a:buNone/>
            </a:pPr>
            <a:r>
              <a:rPr lang="sv-SE" sz="3150" b="0" i="0" u="none" strike="noStrike" cap="none" dirty="0">
                <a:solidFill>
                  <a:srgbClr val="002060"/>
                </a:solidFill>
                <a:latin typeface="Calibri"/>
                <a:ea typeface="Calibri"/>
                <a:cs typeface="Calibri"/>
                <a:sym typeface="Calibri"/>
              </a:rPr>
              <a:t>UT 01. La Interfaz Web</a:t>
            </a:r>
          </a:p>
        </p:txBody>
      </p:sp>
      <p:cxnSp>
        <p:nvCxnSpPr>
          <p:cNvPr id="6" name="Google Shape;90;p1">
            <a:extLst>
              <a:ext uri="{FF2B5EF4-FFF2-40B4-BE49-F238E27FC236}">
                <a16:creationId xmlns:a16="http://schemas.microsoft.com/office/drawing/2014/main" id="{C66AEDD6-F2FA-E803-EC68-4C5CFBB0FF2B}"/>
              </a:ext>
            </a:extLst>
          </p:cNvPr>
          <p:cNvCxnSpPr/>
          <p:nvPr/>
        </p:nvCxnSpPr>
        <p:spPr>
          <a:xfrm>
            <a:off x="381459" y="5442647"/>
            <a:ext cx="11379656" cy="1"/>
          </a:xfrm>
          <a:prstGeom prst="straightConnector1">
            <a:avLst/>
          </a:prstGeom>
          <a:noFill/>
          <a:ln w="25400" cap="flat" cmpd="sng">
            <a:solidFill>
              <a:srgbClr val="5E5E5E"/>
            </a:solidFill>
            <a:prstDash val="solid"/>
            <a:miter lim="400000"/>
            <a:headEnd type="none" w="sm" len="sm"/>
            <a:tailEnd type="none" w="sm" len="sm"/>
          </a:ln>
        </p:spPr>
      </p:cxnSp>
      <p:sp>
        <p:nvSpPr>
          <p:cNvPr id="9" name="Google Shape;91;p1">
            <a:extLst>
              <a:ext uri="{FF2B5EF4-FFF2-40B4-BE49-F238E27FC236}">
                <a16:creationId xmlns:a16="http://schemas.microsoft.com/office/drawing/2014/main" id="{4A43B586-3B52-2873-1522-6AA0DE8B3DFA}"/>
              </a:ext>
            </a:extLst>
          </p:cNvPr>
          <p:cNvSpPr txBox="1"/>
          <p:nvPr/>
        </p:nvSpPr>
        <p:spPr>
          <a:xfrm>
            <a:off x="2360141" y="5642095"/>
            <a:ext cx="6771502" cy="282129"/>
          </a:xfrm>
          <a:prstGeom prst="rect">
            <a:avLst/>
          </a:prstGeom>
          <a:noFill/>
          <a:ln>
            <a:noFill/>
          </a:ln>
        </p:spPr>
        <p:txBody>
          <a:bodyPr spcFirstLastPara="1" wrap="square" lIns="25400" tIns="25400" rIns="25400" bIns="25400"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s-ES" sz="1500" b="0" i="0" u="none" strike="noStrike" cap="none" dirty="0">
                <a:solidFill>
                  <a:srgbClr val="002060"/>
                </a:solidFill>
                <a:latin typeface="Calibri"/>
                <a:ea typeface="Calibri"/>
                <a:cs typeface="Calibri"/>
                <a:sym typeface="Calibri"/>
              </a:rPr>
              <a:t>TÉCNICO SUPERIOR EN DESARROLLO DE APLICACIONES WEB</a:t>
            </a:r>
            <a:endParaRPr sz="1500" b="0" i="0" u="none" strike="noStrike" cap="none" dirty="0">
              <a:solidFill>
                <a:srgbClr val="002060"/>
              </a:solidFill>
              <a:latin typeface="Calibri"/>
              <a:ea typeface="Calibri"/>
              <a:cs typeface="Calibri"/>
              <a:sym typeface="Calibri"/>
            </a:endParaRPr>
          </a:p>
        </p:txBody>
      </p:sp>
      <p:sp>
        <p:nvSpPr>
          <p:cNvPr id="11" name="Google Shape;92;p1">
            <a:extLst>
              <a:ext uri="{FF2B5EF4-FFF2-40B4-BE49-F238E27FC236}">
                <a16:creationId xmlns:a16="http://schemas.microsoft.com/office/drawing/2014/main" id="{905323AB-6206-1D3D-1E5D-D1D2019EF429}"/>
              </a:ext>
            </a:extLst>
          </p:cNvPr>
          <p:cNvSpPr txBox="1"/>
          <p:nvPr/>
        </p:nvSpPr>
        <p:spPr>
          <a:xfrm>
            <a:off x="5167608" y="5936261"/>
            <a:ext cx="1156567" cy="243656"/>
          </a:xfrm>
          <a:prstGeom prst="rect">
            <a:avLst/>
          </a:prstGeom>
          <a:noFill/>
          <a:ln>
            <a:noFill/>
          </a:ln>
        </p:spPr>
        <p:txBody>
          <a:bodyPr spcFirstLastPara="1" wrap="square" lIns="25400" tIns="25400" rIns="25400" bIns="25400" anchor="ctr" anchorCtr="0">
            <a:spAutoFit/>
          </a:bodyPr>
          <a:lstStyle/>
          <a:p>
            <a:pPr marL="0" marR="0" lvl="0" indent="0" algn="ctr" rtl="0">
              <a:lnSpc>
                <a:spcPct val="100000"/>
              </a:lnSpc>
              <a:spcBef>
                <a:spcPts val="0"/>
              </a:spcBef>
              <a:spcAft>
                <a:spcPts val="0"/>
              </a:spcAft>
              <a:buClr>
                <a:srgbClr val="000000"/>
              </a:buClr>
              <a:buSzPts val="1250"/>
              <a:buFont typeface="Arial"/>
              <a:buNone/>
            </a:pPr>
            <a:r>
              <a:rPr lang="es-ES" sz="1250" b="0" i="0" u="none" strike="noStrike" cap="none" dirty="0">
                <a:solidFill>
                  <a:srgbClr val="002060"/>
                </a:solidFill>
                <a:latin typeface="Calibri"/>
                <a:ea typeface="Calibri"/>
                <a:cs typeface="Calibri"/>
                <a:sym typeface="Calibri"/>
              </a:rPr>
              <a:t>Curso 2023-2024</a:t>
            </a:r>
            <a:endParaRPr sz="1250" b="0" i="0" u="none" strike="noStrike" cap="none" dirty="0">
              <a:solidFill>
                <a:srgbClr val="002060"/>
              </a:solidFill>
              <a:latin typeface="Calibri"/>
              <a:ea typeface="Calibri"/>
              <a:cs typeface="Calibri"/>
              <a:sym typeface="Calibri"/>
            </a:endParaRPr>
          </a:p>
        </p:txBody>
      </p:sp>
      <p:pic>
        <p:nvPicPr>
          <p:cNvPr id="12" name="Imagen 11">
            <a:extLst>
              <a:ext uri="{FF2B5EF4-FFF2-40B4-BE49-F238E27FC236}">
                <a16:creationId xmlns:a16="http://schemas.microsoft.com/office/drawing/2014/main" id="{3A850E9B-1447-0359-FBA7-B965F53B7226}"/>
              </a:ext>
            </a:extLst>
          </p:cNvPr>
          <p:cNvPicPr>
            <a:picLocks noChangeAspect="1"/>
          </p:cNvPicPr>
          <p:nvPr/>
        </p:nvPicPr>
        <p:blipFill>
          <a:blip r:embed="rId2"/>
          <a:stretch>
            <a:fillRect/>
          </a:stretch>
        </p:blipFill>
        <p:spPr>
          <a:xfrm>
            <a:off x="366769" y="5975741"/>
            <a:ext cx="666694" cy="757725"/>
          </a:xfrm>
          <a:prstGeom prst="rect">
            <a:avLst/>
          </a:prstGeom>
        </p:spPr>
      </p:pic>
      <p:pic>
        <p:nvPicPr>
          <p:cNvPr id="14" name="Imagen 13">
            <a:extLst>
              <a:ext uri="{FF2B5EF4-FFF2-40B4-BE49-F238E27FC236}">
                <a16:creationId xmlns:a16="http://schemas.microsoft.com/office/drawing/2014/main" id="{5C2E3108-B544-5325-66EB-BEA07D3E067F}"/>
              </a:ext>
            </a:extLst>
          </p:cNvPr>
          <p:cNvPicPr>
            <a:picLocks noChangeAspect="1"/>
          </p:cNvPicPr>
          <p:nvPr/>
        </p:nvPicPr>
        <p:blipFill>
          <a:blip r:embed="rId3"/>
          <a:stretch>
            <a:fillRect/>
          </a:stretch>
        </p:blipFill>
        <p:spPr>
          <a:xfrm>
            <a:off x="2229492" y="1377384"/>
            <a:ext cx="7402680" cy="3228004"/>
          </a:xfrm>
          <a:prstGeom prst="rect">
            <a:avLst/>
          </a:prstGeom>
          <a:ln w="57150">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1536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Caso práctico 1: “Soluciones para un buen diseño”</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10</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38200" y="1063037"/>
            <a:ext cx="10515600" cy="1212543"/>
          </a:xfrm>
        </p:spPr>
        <p:txBody>
          <a:bodyPr>
            <a:normAutofit/>
          </a:bodyPr>
          <a:lstStyle/>
          <a:p>
            <a:r>
              <a:rPr lang="es-ES" dirty="0"/>
              <a:t>Visitad las páginas web que se indican abajo y señalad algunos de los principios descritos anteriormente que no se cumplen correctamente. </a:t>
            </a:r>
          </a:p>
          <a:p>
            <a:endParaRPr lang="es-ES" dirty="0"/>
          </a:p>
        </p:txBody>
      </p:sp>
      <p:sp>
        <p:nvSpPr>
          <p:cNvPr id="14" name="Marcador de contenido 2">
            <a:extLst>
              <a:ext uri="{FF2B5EF4-FFF2-40B4-BE49-F238E27FC236}">
                <a16:creationId xmlns:a16="http://schemas.microsoft.com/office/drawing/2014/main" id="{20B8118D-EC9F-4E68-A6C7-3DFD1AB6FA85}"/>
              </a:ext>
            </a:extLst>
          </p:cNvPr>
          <p:cNvSpPr txBox="1">
            <a:spLocks/>
          </p:cNvSpPr>
          <p:nvPr/>
        </p:nvSpPr>
        <p:spPr>
          <a:xfrm>
            <a:off x="829479" y="4205800"/>
            <a:ext cx="3501190" cy="2828242"/>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a:t>- …</a:t>
            </a:r>
          </a:p>
          <a:p>
            <a:pPr marL="0" indent="0">
              <a:buFont typeface="Arial" panose="020B0604020202020204" pitchFamily="34" charset="0"/>
              <a:buNone/>
            </a:pPr>
            <a:r>
              <a:rPr lang="es-ES" sz="4400" dirty="0"/>
              <a:t>- Idear un buen sistema de entrada-salida para la comunicación mediante datos simbólicos y gráficos.</a:t>
            </a:r>
          </a:p>
          <a:p>
            <a:pPr marL="0" indent="0">
              <a:buFont typeface="Arial" panose="020B0604020202020204" pitchFamily="34" charset="0"/>
              <a:buNone/>
            </a:pPr>
            <a:r>
              <a:rPr lang="es-ES" sz="4400" dirty="0"/>
              <a:t>- Dentro del sistema se debe permitir el “ensayo y error”, es decir, que se pueda volver atrás o al punto de inicio de forma sencilla.</a:t>
            </a:r>
          </a:p>
          <a:p>
            <a:pPr marL="0" indent="0">
              <a:buFont typeface="Arial" panose="020B0604020202020204" pitchFamily="34" charset="0"/>
              <a:buNone/>
            </a:pPr>
            <a:r>
              <a:rPr lang="es-ES" sz="4400" dirty="0"/>
              <a:t>- …</a:t>
            </a:r>
          </a:p>
        </p:txBody>
      </p:sp>
      <p:sp>
        <p:nvSpPr>
          <p:cNvPr id="15" name="Marcador de contenido 2">
            <a:extLst>
              <a:ext uri="{FF2B5EF4-FFF2-40B4-BE49-F238E27FC236}">
                <a16:creationId xmlns:a16="http://schemas.microsoft.com/office/drawing/2014/main" id="{A2DEF18B-D695-4786-BED9-DA750E3A09B5}"/>
              </a:ext>
            </a:extLst>
          </p:cNvPr>
          <p:cNvSpPr txBox="1">
            <a:spLocks/>
          </p:cNvSpPr>
          <p:nvPr/>
        </p:nvSpPr>
        <p:spPr>
          <a:xfrm>
            <a:off x="5160148" y="4215895"/>
            <a:ext cx="4069282" cy="234697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400" dirty="0"/>
              <a:t>- Conocer al usuario</a:t>
            </a:r>
          </a:p>
          <a:p>
            <a:pPr marL="0" indent="0">
              <a:buFont typeface="Arial" panose="020B0604020202020204" pitchFamily="34" charset="0"/>
              <a:buNone/>
            </a:pPr>
            <a:r>
              <a:rPr lang="es-ES" sz="4400" dirty="0"/>
              <a:t>- Minimizar la memorización</a:t>
            </a:r>
          </a:p>
          <a:p>
            <a:pPr marL="0" indent="0">
              <a:buFont typeface="Arial" panose="020B0604020202020204" pitchFamily="34" charset="0"/>
              <a:buNone/>
            </a:pPr>
            <a:r>
              <a:rPr lang="es-ES" sz="4400" dirty="0"/>
              <a:t>- Optimizar las operaciones mediante la rápida ejecución de operaciones comunes</a:t>
            </a:r>
          </a:p>
          <a:p>
            <a:pPr marL="0" indent="0">
              <a:buFont typeface="Arial" panose="020B0604020202020204" pitchFamily="34" charset="0"/>
              <a:buNone/>
            </a:pPr>
            <a:r>
              <a:rPr lang="es-ES" sz="4400" dirty="0"/>
              <a:t>- Minimizar los errores</a:t>
            </a:r>
          </a:p>
        </p:txBody>
      </p:sp>
      <p:sp>
        <p:nvSpPr>
          <p:cNvPr id="3" name="CuadroTexto 2">
            <a:extLst>
              <a:ext uri="{FF2B5EF4-FFF2-40B4-BE49-F238E27FC236}">
                <a16:creationId xmlns:a16="http://schemas.microsoft.com/office/drawing/2014/main" id="{4A735E6D-382D-4054-B668-1846CFD32954}"/>
              </a:ext>
            </a:extLst>
          </p:cNvPr>
          <p:cNvSpPr txBox="1"/>
          <p:nvPr/>
        </p:nvSpPr>
        <p:spPr>
          <a:xfrm>
            <a:off x="440458" y="2137196"/>
            <a:ext cx="2979821" cy="707886"/>
          </a:xfrm>
          <a:prstGeom prst="rect">
            <a:avLst/>
          </a:prstGeom>
          <a:noFill/>
        </p:spPr>
        <p:txBody>
          <a:bodyPr wrap="square" rtlCol="0">
            <a:spAutoFit/>
          </a:bodyPr>
          <a:lstStyle/>
          <a:p>
            <a:r>
              <a:rPr lang="es-ES" sz="4000" b="1" dirty="0">
                <a:solidFill>
                  <a:srgbClr val="FF0000"/>
                </a:solidFill>
              </a:rPr>
              <a:t>arngren.net</a:t>
            </a:r>
          </a:p>
        </p:txBody>
      </p:sp>
      <p:sp>
        <p:nvSpPr>
          <p:cNvPr id="16" name="CuadroTexto 15">
            <a:extLst>
              <a:ext uri="{FF2B5EF4-FFF2-40B4-BE49-F238E27FC236}">
                <a16:creationId xmlns:a16="http://schemas.microsoft.com/office/drawing/2014/main" id="{9765B13F-97A7-42FB-8E77-AEFFBEE57922}"/>
              </a:ext>
            </a:extLst>
          </p:cNvPr>
          <p:cNvSpPr txBox="1"/>
          <p:nvPr/>
        </p:nvSpPr>
        <p:spPr>
          <a:xfrm>
            <a:off x="440458" y="2992610"/>
            <a:ext cx="5437574" cy="707886"/>
          </a:xfrm>
          <a:prstGeom prst="rect">
            <a:avLst/>
          </a:prstGeom>
          <a:noFill/>
        </p:spPr>
        <p:txBody>
          <a:bodyPr wrap="square" rtlCol="0">
            <a:spAutoFit/>
          </a:bodyPr>
          <a:lstStyle/>
          <a:p>
            <a:r>
              <a:rPr lang="es-ES" sz="4000" b="1" dirty="0">
                <a:solidFill>
                  <a:srgbClr val="FF0000"/>
                </a:solidFill>
              </a:rPr>
              <a:t>activaclub.es/almeria-2/</a:t>
            </a:r>
          </a:p>
        </p:txBody>
      </p:sp>
      <p:sp>
        <p:nvSpPr>
          <p:cNvPr id="17" name="CuadroTexto 16">
            <a:extLst>
              <a:ext uri="{FF2B5EF4-FFF2-40B4-BE49-F238E27FC236}">
                <a16:creationId xmlns:a16="http://schemas.microsoft.com/office/drawing/2014/main" id="{20310772-0E9D-409D-B754-3DBF5D70A4B3}"/>
              </a:ext>
            </a:extLst>
          </p:cNvPr>
          <p:cNvSpPr txBox="1"/>
          <p:nvPr/>
        </p:nvSpPr>
        <p:spPr>
          <a:xfrm>
            <a:off x="3837375" y="2125832"/>
            <a:ext cx="8332522" cy="707886"/>
          </a:xfrm>
          <a:prstGeom prst="rect">
            <a:avLst/>
          </a:prstGeom>
          <a:noFill/>
        </p:spPr>
        <p:txBody>
          <a:bodyPr wrap="square" rtlCol="0">
            <a:spAutoFit/>
          </a:bodyPr>
          <a:lstStyle/>
          <a:p>
            <a:r>
              <a:rPr lang="es-ES" sz="4000" b="1" dirty="0">
                <a:solidFill>
                  <a:srgbClr val="FF0000"/>
                </a:solidFill>
              </a:rPr>
              <a:t>amisdubeauceron.org/</a:t>
            </a:r>
          </a:p>
        </p:txBody>
      </p:sp>
      <p:sp>
        <p:nvSpPr>
          <p:cNvPr id="18" name="CuadroTexto 17">
            <a:extLst>
              <a:ext uri="{FF2B5EF4-FFF2-40B4-BE49-F238E27FC236}">
                <a16:creationId xmlns:a16="http://schemas.microsoft.com/office/drawing/2014/main" id="{355C4250-2C76-4B2F-86C1-6AB4266E21F9}"/>
              </a:ext>
            </a:extLst>
          </p:cNvPr>
          <p:cNvSpPr txBox="1"/>
          <p:nvPr/>
        </p:nvSpPr>
        <p:spPr>
          <a:xfrm>
            <a:off x="7662718" y="2992610"/>
            <a:ext cx="6104020" cy="707886"/>
          </a:xfrm>
          <a:prstGeom prst="rect">
            <a:avLst/>
          </a:prstGeom>
          <a:noFill/>
        </p:spPr>
        <p:txBody>
          <a:bodyPr wrap="square">
            <a:spAutoFit/>
          </a:bodyPr>
          <a:lstStyle/>
          <a:p>
            <a:r>
              <a:rPr lang="es-ES" sz="4000" b="1" dirty="0">
                <a:solidFill>
                  <a:srgbClr val="FF0000"/>
                </a:solidFill>
              </a:rPr>
              <a:t>art.yale.edu</a:t>
            </a:r>
          </a:p>
        </p:txBody>
      </p:sp>
      <p:pic>
        <p:nvPicPr>
          <p:cNvPr id="6" name="Imagen 5">
            <a:extLst>
              <a:ext uri="{FF2B5EF4-FFF2-40B4-BE49-F238E27FC236}">
                <a16:creationId xmlns:a16="http://schemas.microsoft.com/office/drawing/2014/main" id="{1EF76F1D-4C87-1E0F-6EEE-252F14CF7B87}"/>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3421233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740085" y="3294793"/>
            <a:ext cx="5437574" cy="2951895"/>
          </a:xfrm>
        </p:spPr>
        <p:txBody>
          <a:bodyPr>
            <a:normAutofit/>
          </a:bodyPr>
          <a:lstStyle/>
          <a:p>
            <a:pPr marL="0" indent="0">
              <a:buNone/>
            </a:pPr>
            <a:r>
              <a:rPr lang="es-ES" sz="3600" dirty="0"/>
              <a:t>Bloque de elementos que identifican plenamente al sitio web. El usuario debe saber a quién pertenece el sitio web.</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11</a:t>
            </a:fld>
            <a:endParaRPr lang="es-ES" dirty="0"/>
          </a:p>
        </p:txBody>
      </p:sp>
      <p:pic>
        <p:nvPicPr>
          <p:cNvPr id="10" name="Imagen 9">
            <a:extLst>
              <a:ext uri="{FF2B5EF4-FFF2-40B4-BE49-F238E27FC236}">
                <a16:creationId xmlns:a16="http://schemas.microsoft.com/office/drawing/2014/main" id="{AED8F0E0-7E5A-4636-AFDE-E2D7713840FB}"/>
              </a:ext>
            </a:extLst>
          </p:cNvPr>
          <p:cNvPicPr>
            <a:picLocks noChangeAspect="1"/>
          </p:cNvPicPr>
          <p:nvPr/>
        </p:nvPicPr>
        <p:blipFill>
          <a:blip r:embed="rId3"/>
          <a:stretch>
            <a:fillRect/>
          </a:stretch>
        </p:blipFill>
        <p:spPr>
          <a:xfrm>
            <a:off x="6313947" y="1975290"/>
            <a:ext cx="5137968" cy="4365594"/>
          </a:xfrm>
          <a:prstGeom prst="rect">
            <a:avLst/>
          </a:prstGeom>
          <a:ln>
            <a:solidFill>
              <a:schemeClr val="tx1"/>
            </a:solidFill>
          </a:ln>
        </p:spPr>
      </p:pic>
      <p:sp>
        <p:nvSpPr>
          <p:cNvPr id="12" name="Rectángulo 11">
            <a:extLst>
              <a:ext uri="{FF2B5EF4-FFF2-40B4-BE49-F238E27FC236}">
                <a16:creationId xmlns:a16="http://schemas.microsoft.com/office/drawing/2014/main" id="{90908C76-D757-4B10-A7D0-57BC9B70DB97}"/>
              </a:ext>
            </a:extLst>
          </p:cNvPr>
          <p:cNvSpPr/>
          <p:nvPr/>
        </p:nvSpPr>
        <p:spPr>
          <a:xfrm>
            <a:off x="6601540" y="1988895"/>
            <a:ext cx="1101213" cy="277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316779A4-D261-0ABF-92CE-A5DF731E34A5}"/>
              </a:ext>
            </a:extLst>
          </p:cNvPr>
          <p:cNvSpPr txBox="1">
            <a:spLocks/>
          </p:cNvSpPr>
          <p:nvPr/>
        </p:nvSpPr>
        <p:spPr>
          <a:xfrm>
            <a:off x="-2298800" y="2571618"/>
            <a:ext cx="11084061" cy="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dirty="0"/>
              <a:t>H E A D E R</a:t>
            </a:r>
          </a:p>
        </p:txBody>
      </p:sp>
      <p:pic>
        <p:nvPicPr>
          <p:cNvPr id="8" name="Imagen 7">
            <a:extLst>
              <a:ext uri="{FF2B5EF4-FFF2-40B4-BE49-F238E27FC236}">
                <a16:creationId xmlns:a16="http://schemas.microsoft.com/office/drawing/2014/main" id="{C04153E0-B0D2-A61A-7D07-A9CE85988E47}"/>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4" name="Título 1">
            <a:extLst>
              <a:ext uri="{FF2B5EF4-FFF2-40B4-BE49-F238E27FC236}">
                <a16:creationId xmlns:a16="http://schemas.microsoft.com/office/drawing/2014/main" id="{66B2D03C-1D4A-F36F-7D23-60EC9D8C7B12}"/>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14156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645494" y="2253227"/>
            <a:ext cx="11084061" cy="1631385"/>
          </a:xfrm>
        </p:spPr>
        <p:txBody>
          <a:bodyPr>
            <a:normAutofit/>
          </a:bodyPr>
          <a:lstStyle/>
          <a:p>
            <a:pPr marL="0" indent="0">
              <a:buNone/>
            </a:pPr>
            <a:r>
              <a:rPr lang="es-ES" sz="2400" dirty="0"/>
              <a:t>Bloque de elementos que permiten al usuario moverse por las diferentes secciones del sitio y retornar de nuevo a la portada. Intuitivos para que el usuario no se pierda.</a:t>
            </a:r>
          </a:p>
          <a:p>
            <a:pPr marL="0" indent="0">
              <a:buNone/>
            </a:pPr>
            <a:endParaRPr lang="es-ES" sz="3600" dirty="0"/>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12</a:t>
            </a:fld>
            <a:endParaRPr lang="es-ES" dirty="0"/>
          </a:p>
        </p:txBody>
      </p:sp>
      <p:pic>
        <p:nvPicPr>
          <p:cNvPr id="16" name="Imagen 15">
            <a:extLst>
              <a:ext uri="{FF2B5EF4-FFF2-40B4-BE49-F238E27FC236}">
                <a16:creationId xmlns:a16="http://schemas.microsoft.com/office/drawing/2014/main" id="{B1A16EEA-07B4-4793-87FF-5E99E56B4F7D}"/>
              </a:ext>
            </a:extLst>
          </p:cNvPr>
          <p:cNvPicPr>
            <a:picLocks noChangeAspect="1"/>
          </p:cNvPicPr>
          <p:nvPr/>
        </p:nvPicPr>
        <p:blipFill>
          <a:blip r:embed="rId3"/>
          <a:stretch>
            <a:fillRect/>
          </a:stretch>
        </p:blipFill>
        <p:spPr>
          <a:xfrm>
            <a:off x="2151449" y="3243504"/>
            <a:ext cx="7889102" cy="3491490"/>
          </a:xfrm>
          <a:prstGeom prst="rect">
            <a:avLst/>
          </a:prstGeom>
          <a:ln>
            <a:solidFill>
              <a:schemeClr val="tx1"/>
            </a:solidFill>
          </a:ln>
        </p:spPr>
      </p:pic>
      <p:sp>
        <p:nvSpPr>
          <p:cNvPr id="17" name="Flecha: hacia arriba 16">
            <a:extLst>
              <a:ext uri="{FF2B5EF4-FFF2-40B4-BE49-F238E27FC236}">
                <a16:creationId xmlns:a16="http://schemas.microsoft.com/office/drawing/2014/main" id="{078E0236-BBA8-4D3C-BEA8-415A638E92E0}"/>
              </a:ext>
            </a:extLst>
          </p:cNvPr>
          <p:cNvSpPr/>
          <p:nvPr/>
        </p:nvSpPr>
        <p:spPr>
          <a:xfrm rot="5400000">
            <a:off x="1466386" y="3048464"/>
            <a:ext cx="191427" cy="952500"/>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hacia arriba 17">
            <a:extLst>
              <a:ext uri="{FF2B5EF4-FFF2-40B4-BE49-F238E27FC236}">
                <a16:creationId xmlns:a16="http://schemas.microsoft.com/office/drawing/2014/main" id="{1F951567-6576-4C48-B273-548FC6C6FF44}"/>
              </a:ext>
            </a:extLst>
          </p:cNvPr>
          <p:cNvSpPr/>
          <p:nvPr/>
        </p:nvSpPr>
        <p:spPr>
          <a:xfrm rot="5400000">
            <a:off x="1466387" y="3295187"/>
            <a:ext cx="191426" cy="952500"/>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contenido 2">
            <a:extLst>
              <a:ext uri="{FF2B5EF4-FFF2-40B4-BE49-F238E27FC236}">
                <a16:creationId xmlns:a16="http://schemas.microsoft.com/office/drawing/2014/main" id="{D78451A5-A2AD-6A6B-EED2-2A021A358E2F}"/>
              </a:ext>
            </a:extLst>
          </p:cNvPr>
          <p:cNvSpPr txBox="1">
            <a:spLocks/>
          </p:cNvSpPr>
          <p:nvPr/>
        </p:nvSpPr>
        <p:spPr>
          <a:xfrm>
            <a:off x="400878" y="1683255"/>
            <a:ext cx="11084061" cy="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dirty="0"/>
              <a:t>Zona de Navegación</a:t>
            </a:r>
          </a:p>
        </p:txBody>
      </p:sp>
      <p:pic>
        <p:nvPicPr>
          <p:cNvPr id="8" name="Imagen 7">
            <a:extLst>
              <a:ext uri="{FF2B5EF4-FFF2-40B4-BE49-F238E27FC236}">
                <a16:creationId xmlns:a16="http://schemas.microsoft.com/office/drawing/2014/main" id="{38A719C8-DCCD-152C-4408-349DC6B6EB26}"/>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5" name="Título 1">
            <a:extLst>
              <a:ext uri="{FF2B5EF4-FFF2-40B4-BE49-F238E27FC236}">
                <a16:creationId xmlns:a16="http://schemas.microsoft.com/office/drawing/2014/main" id="{C4DDDB9B-3F22-4089-5CC3-F368B4498989}"/>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68584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603845" y="2454197"/>
            <a:ext cx="11084061" cy="1564710"/>
          </a:xfrm>
        </p:spPr>
        <p:txBody>
          <a:bodyPr>
            <a:normAutofit/>
          </a:bodyPr>
          <a:lstStyle/>
          <a:p>
            <a:pPr marL="0" indent="0" algn="ctr">
              <a:buNone/>
            </a:pPr>
            <a:r>
              <a:rPr lang="es-ES" sz="3000" dirty="0"/>
              <a:t>Bloque en el que se muestra la información relevante de cada una de las páginas que componen el sitio. Es recomendable que se mantenga un diseño uniforme y similar entre las páginas.</a:t>
            </a:r>
          </a:p>
          <a:p>
            <a:pPr marL="0" indent="0">
              <a:buNone/>
            </a:pPr>
            <a:endParaRPr lang="es-ES" sz="3600" dirty="0"/>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13</a:t>
            </a:fld>
            <a:endParaRPr lang="es-ES" dirty="0"/>
          </a:p>
        </p:txBody>
      </p:sp>
      <p:sp>
        <p:nvSpPr>
          <p:cNvPr id="15" name="Marcador de contenido 2">
            <a:extLst>
              <a:ext uri="{FF2B5EF4-FFF2-40B4-BE49-F238E27FC236}">
                <a16:creationId xmlns:a16="http://schemas.microsoft.com/office/drawing/2014/main" id="{E86CF768-2355-4A60-916F-6A4176C8904D}"/>
              </a:ext>
            </a:extLst>
          </p:cNvPr>
          <p:cNvSpPr txBox="1">
            <a:spLocks/>
          </p:cNvSpPr>
          <p:nvPr/>
        </p:nvSpPr>
        <p:spPr>
          <a:xfrm>
            <a:off x="4855155" y="4206894"/>
            <a:ext cx="5659437" cy="156471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4000" b="1" dirty="0">
                <a:solidFill>
                  <a:srgbClr val="FFC000"/>
                </a:solidFill>
              </a:rPr>
              <a:t>Amazon</a:t>
            </a:r>
          </a:p>
          <a:p>
            <a:pPr marL="0" indent="0">
              <a:buFont typeface="Arial" panose="020B0604020202020204" pitchFamily="34" charset="0"/>
              <a:buNone/>
            </a:pPr>
            <a:r>
              <a:rPr lang="es-ES" sz="3600" dirty="0"/>
              <a:t>¿Dónde está el precio?</a:t>
            </a:r>
          </a:p>
          <a:p>
            <a:pPr marL="0" indent="0">
              <a:buFont typeface="Arial" panose="020B0604020202020204" pitchFamily="34" charset="0"/>
              <a:buNone/>
            </a:pPr>
            <a:r>
              <a:rPr lang="es-ES" sz="3600" dirty="0"/>
              <a:t>¿Dónde está la imagen del producto?</a:t>
            </a:r>
          </a:p>
          <a:p>
            <a:pPr marL="0" indent="0">
              <a:buFont typeface="Arial" panose="020B0604020202020204" pitchFamily="34" charset="0"/>
              <a:buNone/>
            </a:pPr>
            <a:r>
              <a:rPr lang="es-ES" sz="3600" dirty="0"/>
              <a:t>¿Dónde están los comentarios de los clientes?</a:t>
            </a:r>
          </a:p>
          <a:p>
            <a:pPr marL="0" indent="0">
              <a:buFont typeface="Arial" panose="020B0604020202020204" pitchFamily="34" charset="0"/>
              <a:buNone/>
            </a:pPr>
            <a:endParaRPr lang="es-ES" sz="3600" dirty="0"/>
          </a:p>
        </p:txBody>
      </p:sp>
      <p:pic>
        <p:nvPicPr>
          <p:cNvPr id="8" name="Imagen 7">
            <a:extLst>
              <a:ext uri="{FF2B5EF4-FFF2-40B4-BE49-F238E27FC236}">
                <a16:creationId xmlns:a16="http://schemas.microsoft.com/office/drawing/2014/main" id="{03033759-D552-416F-889C-258261FAE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405" y="3564527"/>
            <a:ext cx="2771750" cy="2771750"/>
          </a:xfrm>
          <a:prstGeom prst="rect">
            <a:avLst/>
          </a:prstGeom>
        </p:spPr>
      </p:pic>
      <p:sp>
        <p:nvSpPr>
          <p:cNvPr id="10" name="Botón de acción: Ayuda 9">
            <a:hlinkClick r:id="" action="ppaction://noaction" highlightClick="1"/>
            <a:extLst>
              <a:ext uri="{FF2B5EF4-FFF2-40B4-BE49-F238E27FC236}">
                <a16:creationId xmlns:a16="http://schemas.microsoft.com/office/drawing/2014/main" id="{96FF3282-5193-4A39-B8F5-DA177EA644A9}"/>
              </a:ext>
            </a:extLst>
          </p:cNvPr>
          <p:cNvSpPr/>
          <p:nvPr/>
        </p:nvSpPr>
        <p:spPr>
          <a:xfrm>
            <a:off x="3446740" y="4024226"/>
            <a:ext cx="733425" cy="733425"/>
          </a:xfrm>
          <a:prstGeom prst="actionButtonHelp">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 name="Marcador de contenido 2">
            <a:extLst>
              <a:ext uri="{FF2B5EF4-FFF2-40B4-BE49-F238E27FC236}">
                <a16:creationId xmlns:a16="http://schemas.microsoft.com/office/drawing/2014/main" id="{D8BDE0EA-4109-48F6-CA82-3439281C6424}"/>
              </a:ext>
            </a:extLst>
          </p:cNvPr>
          <p:cNvSpPr txBox="1">
            <a:spLocks/>
          </p:cNvSpPr>
          <p:nvPr/>
        </p:nvSpPr>
        <p:spPr>
          <a:xfrm>
            <a:off x="553969" y="1789190"/>
            <a:ext cx="11084061" cy="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dirty="0"/>
              <a:t>Zona de Contenido</a:t>
            </a:r>
          </a:p>
        </p:txBody>
      </p:sp>
      <p:pic>
        <p:nvPicPr>
          <p:cNvPr id="11" name="Imagen 10">
            <a:extLst>
              <a:ext uri="{FF2B5EF4-FFF2-40B4-BE49-F238E27FC236}">
                <a16:creationId xmlns:a16="http://schemas.microsoft.com/office/drawing/2014/main" id="{63B801DF-7086-45D8-D5F2-C2EE829C365C}"/>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9" name="Título 1">
            <a:extLst>
              <a:ext uri="{FF2B5EF4-FFF2-40B4-BE49-F238E27FC236}">
                <a16:creationId xmlns:a16="http://schemas.microsoft.com/office/drawing/2014/main" id="{32B8A66F-130F-5974-1BA2-9EFFFA0D380C}"/>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81361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92917DA8-E0B9-471C-8B05-5B6C2C71B1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2185" y="3498037"/>
            <a:ext cx="4062094" cy="1946542"/>
          </a:xfrm>
          <a:prstGeom prst="rect">
            <a:avLst/>
          </a:prstGeom>
          <a:ln>
            <a:solidFill>
              <a:schemeClr val="tx1"/>
            </a:solidFill>
          </a:ln>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16" name="Imagen 15">
            <a:extLst>
              <a:ext uri="{FF2B5EF4-FFF2-40B4-BE49-F238E27FC236}">
                <a16:creationId xmlns:a16="http://schemas.microsoft.com/office/drawing/2014/main" id="{B1A16EEA-07B4-4793-87FF-5E99E56B4F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27721" y="3430513"/>
            <a:ext cx="4556060" cy="2311556"/>
          </a:xfrm>
          <a:prstGeom prst="rect">
            <a:avLst/>
          </a:prstGeom>
          <a:ln>
            <a:solidFill>
              <a:schemeClr val="tx1"/>
            </a:solidFill>
          </a:ln>
        </p:spPr>
      </p:pic>
      <p:pic>
        <p:nvPicPr>
          <p:cNvPr id="13" name="Imagen 12">
            <a:extLst>
              <a:ext uri="{FF2B5EF4-FFF2-40B4-BE49-F238E27FC236}">
                <a16:creationId xmlns:a16="http://schemas.microsoft.com/office/drawing/2014/main" id="{7D7A3E19-FC2B-4F46-8B23-9658C00A335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90473" y="4360484"/>
            <a:ext cx="4201070" cy="2002970"/>
          </a:xfrm>
          <a:prstGeom prst="rect">
            <a:avLst/>
          </a:prstGeom>
          <a:ln>
            <a:solidFill>
              <a:schemeClr val="tx1"/>
            </a:solidFill>
          </a:ln>
        </p:spPr>
      </p:pic>
      <p:sp>
        <p:nvSpPr>
          <p:cNvPr id="12" name="Marcador de contenido 2">
            <a:extLst>
              <a:ext uri="{FF2B5EF4-FFF2-40B4-BE49-F238E27FC236}">
                <a16:creationId xmlns:a16="http://schemas.microsoft.com/office/drawing/2014/main" id="{79F1E1CF-A18B-124A-BD7A-42D6101DDFB1}"/>
              </a:ext>
            </a:extLst>
          </p:cNvPr>
          <p:cNvSpPr>
            <a:spLocks noGrp="1"/>
          </p:cNvSpPr>
          <p:nvPr>
            <p:ph idx="1"/>
          </p:nvPr>
        </p:nvSpPr>
        <p:spPr>
          <a:xfrm>
            <a:off x="746226" y="2134096"/>
            <a:ext cx="11084061" cy="1564710"/>
          </a:xfrm>
        </p:spPr>
        <p:txBody>
          <a:bodyPr>
            <a:normAutofit/>
          </a:bodyPr>
          <a:lstStyle/>
          <a:p>
            <a:pPr marL="0" indent="0" algn="ctr">
              <a:buNone/>
            </a:pPr>
            <a:r>
              <a:rPr lang="es-ES" sz="3000" dirty="0"/>
              <a:t>Bloque en el que se muestra la información relevante de cada una de las páginas que componen el sitio. Es recomendable que se mantenga un diseño uniforme y similar entre las páginas.</a:t>
            </a:r>
          </a:p>
          <a:p>
            <a:pPr marL="0" indent="0">
              <a:buNone/>
            </a:pPr>
            <a:endParaRPr lang="es-ES" sz="3600" dirty="0"/>
          </a:p>
        </p:txBody>
      </p:sp>
      <p:sp>
        <p:nvSpPr>
          <p:cNvPr id="17" name="Marcador de contenido 2">
            <a:extLst>
              <a:ext uri="{FF2B5EF4-FFF2-40B4-BE49-F238E27FC236}">
                <a16:creationId xmlns:a16="http://schemas.microsoft.com/office/drawing/2014/main" id="{90F1A81D-CB8A-D42E-D3CB-94EAE83F0F10}"/>
              </a:ext>
            </a:extLst>
          </p:cNvPr>
          <p:cNvSpPr txBox="1">
            <a:spLocks/>
          </p:cNvSpPr>
          <p:nvPr/>
        </p:nvSpPr>
        <p:spPr>
          <a:xfrm>
            <a:off x="553969" y="1569205"/>
            <a:ext cx="11084061" cy="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dirty="0"/>
              <a:t>Zona de Contenido</a:t>
            </a:r>
          </a:p>
        </p:txBody>
      </p:sp>
      <p:pic>
        <p:nvPicPr>
          <p:cNvPr id="3" name="Imagen 2">
            <a:extLst>
              <a:ext uri="{FF2B5EF4-FFF2-40B4-BE49-F238E27FC236}">
                <a16:creationId xmlns:a16="http://schemas.microsoft.com/office/drawing/2014/main" id="{03282FA6-3D1D-694F-DB0C-1D7EBB12C15B}"/>
              </a:ext>
            </a:extLst>
          </p:cNvPr>
          <p:cNvPicPr>
            <a:picLocks noChangeAspect="1"/>
          </p:cNvPicPr>
          <p:nvPr/>
        </p:nvPicPr>
        <p:blipFill>
          <a:blip r:embed="rId6"/>
          <a:stretch>
            <a:fillRect/>
          </a:stretch>
        </p:blipFill>
        <p:spPr>
          <a:xfrm>
            <a:off x="11354559" y="122787"/>
            <a:ext cx="666694" cy="757725"/>
          </a:xfrm>
          <a:prstGeom prst="rect">
            <a:avLst/>
          </a:prstGeom>
        </p:spPr>
      </p:pic>
      <p:sp>
        <p:nvSpPr>
          <p:cNvPr id="10" name="Título 1">
            <a:extLst>
              <a:ext uri="{FF2B5EF4-FFF2-40B4-BE49-F238E27FC236}">
                <a16:creationId xmlns:a16="http://schemas.microsoft.com/office/drawing/2014/main" id="{D0B0065E-C5D1-E8E5-C7BE-CF44C13BF39C}"/>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259170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15</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1167413" y="3152658"/>
            <a:ext cx="9857174" cy="2077574"/>
          </a:xfrm>
        </p:spPr>
        <p:txBody>
          <a:bodyPr>
            <a:normAutofit/>
          </a:bodyPr>
          <a:lstStyle/>
          <a:p>
            <a:pPr marL="0" indent="0">
              <a:buNone/>
            </a:pPr>
            <a:r>
              <a:rPr lang="es-ES" dirty="0"/>
              <a:t>Bloque de las páginas web en las que suele aparecer información importante sobre la página (créditos, licencia, contacto, etc.)</a:t>
            </a:r>
          </a:p>
        </p:txBody>
      </p:sp>
      <p:pic>
        <p:nvPicPr>
          <p:cNvPr id="6" name="Imagen 5">
            <a:extLst>
              <a:ext uri="{FF2B5EF4-FFF2-40B4-BE49-F238E27FC236}">
                <a16:creationId xmlns:a16="http://schemas.microsoft.com/office/drawing/2014/main" id="{B0E1F891-7EC4-5819-1C65-7F7C96B7765B}"/>
              </a:ext>
            </a:extLst>
          </p:cNvPr>
          <p:cNvPicPr>
            <a:picLocks noChangeAspect="1"/>
          </p:cNvPicPr>
          <p:nvPr/>
        </p:nvPicPr>
        <p:blipFill>
          <a:blip r:embed="rId3"/>
          <a:stretch>
            <a:fillRect/>
          </a:stretch>
        </p:blipFill>
        <p:spPr>
          <a:xfrm>
            <a:off x="965181" y="4734957"/>
            <a:ext cx="6651663" cy="856883"/>
          </a:xfrm>
          <a:prstGeom prst="rect">
            <a:avLst/>
          </a:prstGeom>
          <a:ln w="57150">
            <a:solidFill>
              <a:schemeClr val="tx1"/>
            </a:solidFill>
          </a:ln>
        </p:spPr>
      </p:pic>
      <p:pic>
        <p:nvPicPr>
          <p:cNvPr id="11" name="Imagen 10">
            <a:extLst>
              <a:ext uri="{FF2B5EF4-FFF2-40B4-BE49-F238E27FC236}">
                <a16:creationId xmlns:a16="http://schemas.microsoft.com/office/drawing/2014/main" id="{97463519-A873-DD89-563B-66D58BBD0404}"/>
              </a:ext>
            </a:extLst>
          </p:cNvPr>
          <p:cNvPicPr>
            <a:picLocks noChangeAspect="1"/>
          </p:cNvPicPr>
          <p:nvPr/>
        </p:nvPicPr>
        <p:blipFill>
          <a:blip r:embed="rId4"/>
          <a:stretch>
            <a:fillRect/>
          </a:stretch>
        </p:blipFill>
        <p:spPr>
          <a:xfrm>
            <a:off x="5230438" y="5337548"/>
            <a:ext cx="5996381" cy="1018802"/>
          </a:xfrm>
          <a:prstGeom prst="rect">
            <a:avLst/>
          </a:prstGeom>
          <a:ln w="57150">
            <a:solidFill>
              <a:schemeClr val="tx1"/>
            </a:solidFill>
          </a:ln>
        </p:spPr>
      </p:pic>
      <p:pic>
        <p:nvPicPr>
          <p:cNvPr id="3" name="Imagen 2">
            <a:extLst>
              <a:ext uri="{FF2B5EF4-FFF2-40B4-BE49-F238E27FC236}">
                <a16:creationId xmlns:a16="http://schemas.microsoft.com/office/drawing/2014/main" id="{238E7FDE-BFB7-998B-BA80-0D05990FD32A}"/>
              </a:ext>
            </a:extLst>
          </p:cNvPr>
          <p:cNvPicPr>
            <a:picLocks noChangeAspect="1"/>
          </p:cNvPicPr>
          <p:nvPr/>
        </p:nvPicPr>
        <p:blipFill>
          <a:blip r:embed="rId5"/>
          <a:stretch>
            <a:fillRect/>
          </a:stretch>
        </p:blipFill>
        <p:spPr>
          <a:xfrm>
            <a:off x="11354559" y="122787"/>
            <a:ext cx="666694" cy="757725"/>
          </a:xfrm>
          <a:prstGeom prst="rect">
            <a:avLst/>
          </a:prstGeom>
        </p:spPr>
      </p:pic>
      <p:sp>
        <p:nvSpPr>
          <p:cNvPr id="8" name="Marcador de contenido 2">
            <a:extLst>
              <a:ext uri="{FF2B5EF4-FFF2-40B4-BE49-F238E27FC236}">
                <a16:creationId xmlns:a16="http://schemas.microsoft.com/office/drawing/2014/main" id="{F579CE55-5634-D597-B62D-C7C83468C916}"/>
              </a:ext>
            </a:extLst>
          </p:cNvPr>
          <p:cNvSpPr txBox="1">
            <a:spLocks/>
          </p:cNvSpPr>
          <p:nvPr/>
        </p:nvSpPr>
        <p:spPr>
          <a:xfrm>
            <a:off x="418776" y="1965130"/>
            <a:ext cx="11084061" cy="72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4400" b="1" dirty="0"/>
              <a:t>Pie de página o </a:t>
            </a:r>
            <a:r>
              <a:rPr lang="es-ES" sz="4400" b="1" dirty="0" err="1"/>
              <a:t>Footer</a:t>
            </a:r>
            <a:endParaRPr lang="es-ES" sz="4400" b="1" dirty="0"/>
          </a:p>
        </p:txBody>
      </p:sp>
      <p:sp>
        <p:nvSpPr>
          <p:cNvPr id="13" name="Título 1">
            <a:extLst>
              <a:ext uri="{FF2B5EF4-FFF2-40B4-BE49-F238E27FC236}">
                <a16:creationId xmlns:a16="http://schemas.microsoft.com/office/drawing/2014/main" id="{7241748A-91CB-B977-C02F-4F8359F98E44}"/>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03354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47424"/>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16</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12" name="Imagen 11">
            <a:extLst>
              <a:ext uri="{FF2B5EF4-FFF2-40B4-BE49-F238E27FC236}">
                <a16:creationId xmlns:a16="http://schemas.microsoft.com/office/drawing/2014/main" id="{8651223A-46EB-44CC-9D57-BFA6A5AB57B6}"/>
              </a:ext>
            </a:extLst>
          </p:cNvPr>
          <p:cNvPicPr>
            <a:picLocks noChangeAspect="1"/>
          </p:cNvPicPr>
          <p:nvPr/>
        </p:nvPicPr>
        <p:blipFill>
          <a:blip r:embed="rId3"/>
          <a:stretch>
            <a:fillRect/>
          </a:stretch>
        </p:blipFill>
        <p:spPr>
          <a:xfrm>
            <a:off x="8174038" y="3365788"/>
            <a:ext cx="1981200" cy="1600200"/>
          </a:xfrm>
          <a:prstGeom prst="rect">
            <a:avLst/>
          </a:prstGeom>
        </p:spPr>
      </p:pic>
      <p:pic>
        <p:nvPicPr>
          <p:cNvPr id="3" name="Imagen 2">
            <a:extLst>
              <a:ext uri="{FF2B5EF4-FFF2-40B4-BE49-F238E27FC236}">
                <a16:creationId xmlns:a16="http://schemas.microsoft.com/office/drawing/2014/main" id="{CE1FA19A-73C1-47C8-3D6A-1A3E505BCB5F}"/>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1" name="Título 1">
            <a:extLst>
              <a:ext uri="{FF2B5EF4-FFF2-40B4-BE49-F238E27FC236}">
                <a16:creationId xmlns:a16="http://schemas.microsoft.com/office/drawing/2014/main" id="{9D9929F5-ACF9-01F8-D8F5-F9EF600A5C6E}"/>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2240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17</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12" name="Imagen 11">
            <a:extLst>
              <a:ext uri="{FF2B5EF4-FFF2-40B4-BE49-F238E27FC236}">
                <a16:creationId xmlns:a16="http://schemas.microsoft.com/office/drawing/2014/main" id="{8651223A-46EB-44CC-9D57-BFA6A5AB57B6}"/>
              </a:ext>
            </a:extLst>
          </p:cNvPr>
          <p:cNvPicPr>
            <a:picLocks noChangeAspect="1"/>
          </p:cNvPicPr>
          <p:nvPr/>
        </p:nvPicPr>
        <p:blipFill>
          <a:blip r:embed="rId3"/>
          <a:stretch>
            <a:fillRect/>
          </a:stretch>
        </p:blipFill>
        <p:spPr>
          <a:xfrm>
            <a:off x="8174038" y="3365788"/>
            <a:ext cx="1981200" cy="1600200"/>
          </a:xfrm>
          <a:prstGeom prst="rect">
            <a:avLst/>
          </a:prstGeom>
        </p:spPr>
      </p:pic>
      <p:pic>
        <p:nvPicPr>
          <p:cNvPr id="11" name="Imagen 10">
            <a:extLst>
              <a:ext uri="{FF2B5EF4-FFF2-40B4-BE49-F238E27FC236}">
                <a16:creationId xmlns:a16="http://schemas.microsoft.com/office/drawing/2014/main" id="{79965A03-F0FF-4256-B059-D0456A927A1E}"/>
              </a:ext>
            </a:extLst>
          </p:cNvPr>
          <p:cNvPicPr>
            <a:picLocks noChangeAspect="1"/>
          </p:cNvPicPr>
          <p:nvPr/>
        </p:nvPicPr>
        <p:blipFill>
          <a:blip r:embed="rId4"/>
          <a:stretch>
            <a:fillRect/>
          </a:stretch>
        </p:blipFill>
        <p:spPr>
          <a:xfrm>
            <a:off x="7157264" y="4965988"/>
            <a:ext cx="4014748" cy="1435932"/>
          </a:xfrm>
          <a:prstGeom prst="rect">
            <a:avLst/>
          </a:prstGeom>
        </p:spPr>
      </p:pic>
      <p:pic>
        <p:nvPicPr>
          <p:cNvPr id="6" name="Imagen 5">
            <a:extLst>
              <a:ext uri="{FF2B5EF4-FFF2-40B4-BE49-F238E27FC236}">
                <a16:creationId xmlns:a16="http://schemas.microsoft.com/office/drawing/2014/main" id="{798BDA07-86ED-56B8-A584-2736B234B8B0}"/>
              </a:ext>
            </a:extLst>
          </p:cNvPr>
          <p:cNvPicPr>
            <a:picLocks noChangeAspect="1"/>
          </p:cNvPicPr>
          <p:nvPr/>
        </p:nvPicPr>
        <p:blipFill>
          <a:blip r:embed="rId5"/>
          <a:stretch>
            <a:fillRect/>
          </a:stretch>
        </p:blipFill>
        <p:spPr>
          <a:xfrm>
            <a:off x="11354559" y="122787"/>
            <a:ext cx="666694" cy="757725"/>
          </a:xfrm>
          <a:prstGeom prst="rect">
            <a:avLst/>
          </a:prstGeom>
        </p:spPr>
      </p:pic>
      <p:sp>
        <p:nvSpPr>
          <p:cNvPr id="14" name="Título 1">
            <a:extLst>
              <a:ext uri="{FF2B5EF4-FFF2-40B4-BE49-F238E27FC236}">
                <a16:creationId xmlns:a16="http://schemas.microsoft.com/office/drawing/2014/main" id="{1B36A4E0-D8EE-77EB-1199-0B24AF400EFA}"/>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201154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18</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6" name="Imagen 5">
            <a:extLst>
              <a:ext uri="{FF2B5EF4-FFF2-40B4-BE49-F238E27FC236}">
                <a16:creationId xmlns:a16="http://schemas.microsoft.com/office/drawing/2014/main" id="{CEDC89E4-6353-4B89-8891-3EBC4B2C5FBD}"/>
              </a:ext>
            </a:extLst>
          </p:cNvPr>
          <p:cNvPicPr>
            <a:picLocks noChangeAspect="1"/>
          </p:cNvPicPr>
          <p:nvPr/>
        </p:nvPicPr>
        <p:blipFill>
          <a:blip r:embed="rId3"/>
          <a:stretch>
            <a:fillRect/>
          </a:stretch>
        </p:blipFill>
        <p:spPr>
          <a:xfrm>
            <a:off x="8115300" y="3774747"/>
            <a:ext cx="1866900" cy="581025"/>
          </a:xfrm>
          <a:prstGeom prst="rect">
            <a:avLst/>
          </a:prstGeom>
        </p:spPr>
      </p:pic>
      <p:pic>
        <p:nvPicPr>
          <p:cNvPr id="3" name="Imagen 2">
            <a:extLst>
              <a:ext uri="{FF2B5EF4-FFF2-40B4-BE49-F238E27FC236}">
                <a16:creationId xmlns:a16="http://schemas.microsoft.com/office/drawing/2014/main" id="{138053DB-CD8A-9E11-4255-8D1D04533739}"/>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2" name="Título 1">
            <a:extLst>
              <a:ext uri="{FF2B5EF4-FFF2-40B4-BE49-F238E27FC236}">
                <a16:creationId xmlns:a16="http://schemas.microsoft.com/office/drawing/2014/main" id="{60AC2598-CF1B-40DB-9EA3-79D8D50B3239}"/>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76083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19</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11" name="Imagen 10">
            <a:extLst>
              <a:ext uri="{FF2B5EF4-FFF2-40B4-BE49-F238E27FC236}">
                <a16:creationId xmlns:a16="http://schemas.microsoft.com/office/drawing/2014/main" id="{B6FEEC34-E730-43E0-91F5-1A4B27E6D19F}"/>
              </a:ext>
            </a:extLst>
          </p:cNvPr>
          <p:cNvPicPr>
            <a:picLocks noChangeAspect="1"/>
          </p:cNvPicPr>
          <p:nvPr/>
        </p:nvPicPr>
        <p:blipFill>
          <a:blip r:embed="rId3"/>
          <a:stretch>
            <a:fillRect/>
          </a:stretch>
        </p:blipFill>
        <p:spPr>
          <a:xfrm>
            <a:off x="8115300" y="4355772"/>
            <a:ext cx="1866900" cy="1390650"/>
          </a:xfrm>
          <a:prstGeom prst="rect">
            <a:avLst/>
          </a:prstGeom>
        </p:spPr>
      </p:pic>
      <p:pic>
        <p:nvPicPr>
          <p:cNvPr id="12" name="Imagen 11">
            <a:extLst>
              <a:ext uri="{FF2B5EF4-FFF2-40B4-BE49-F238E27FC236}">
                <a16:creationId xmlns:a16="http://schemas.microsoft.com/office/drawing/2014/main" id="{6C4DA9F7-DE69-46DF-A1CF-B591C23D31B2}"/>
              </a:ext>
            </a:extLst>
          </p:cNvPr>
          <p:cNvPicPr>
            <a:picLocks noChangeAspect="1"/>
          </p:cNvPicPr>
          <p:nvPr/>
        </p:nvPicPr>
        <p:blipFill>
          <a:blip r:embed="rId4"/>
          <a:stretch>
            <a:fillRect/>
          </a:stretch>
        </p:blipFill>
        <p:spPr>
          <a:xfrm>
            <a:off x="8115300" y="3774747"/>
            <a:ext cx="1866900" cy="581025"/>
          </a:xfrm>
          <a:prstGeom prst="rect">
            <a:avLst/>
          </a:prstGeom>
        </p:spPr>
      </p:pic>
      <p:pic>
        <p:nvPicPr>
          <p:cNvPr id="3" name="Imagen 2">
            <a:extLst>
              <a:ext uri="{FF2B5EF4-FFF2-40B4-BE49-F238E27FC236}">
                <a16:creationId xmlns:a16="http://schemas.microsoft.com/office/drawing/2014/main" id="{10099A72-BACB-C3AA-D47A-CA59432883F8}"/>
              </a:ext>
            </a:extLst>
          </p:cNvPr>
          <p:cNvPicPr>
            <a:picLocks noChangeAspect="1"/>
          </p:cNvPicPr>
          <p:nvPr/>
        </p:nvPicPr>
        <p:blipFill>
          <a:blip r:embed="rId5"/>
          <a:stretch>
            <a:fillRect/>
          </a:stretch>
        </p:blipFill>
        <p:spPr>
          <a:xfrm>
            <a:off x="11354559" y="122787"/>
            <a:ext cx="666694" cy="757725"/>
          </a:xfrm>
          <a:prstGeom prst="rect">
            <a:avLst/>
          </a:prstGeom>
        </p:spPr>
      </p:pic>
      <p:sp>
        <p:nvSpPr>
          <p:cNvPr id="13" name="Título 1">
            <a:extLst>
              <a:ext uri="{FF2B5EF4-FFF2-40B4-BE49-F238E27FC236}">
                <a16:creationId xmlns:a16="http://schemas.microsoft.com/office/drawing/2014/main" id="{1A3742C7-76A3-7F25-8510-EA9FBD5FD7F5}"/>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85657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iángulo rectángulo 5">
            <a:extLst>
              <a:ext uri="{FF2B5EF4-FFF2-40B4-BE49-F238E27FC236}">
                <a16:creationId xmlns:a16="http://schemas.microsoft.com/office/drawing/2014/main" id="{182BAD94-9948-4FF6-BBFC-8EF77C0DA3C1}"/>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FA9E3BF2-EC5A-4833-9F4C-4FA8C9BA9ECE}"/>
              </a:ext>
            </a:extLst>
          </p:cNvPr>
          <p:cNvSpPr>
            <a:spLocks noGrp="1"/>
          </p:cNvSpPr>
          <p:nvPr>
            <p:ph type="title"/>
          </p:nvPr>
        </p:nvSpPr>
        <p:spPr>
          <a:xfrm>
            <a:off x="838200" y="351402"/>
            <a:ext cx="10515600" cy="1325563"/>
          </a:xfrm>
        </p:spPr>
        <p:txBody>
          <a:bodyPr/>
          <a:lstStyle/>
          <a:p>
            <a:r>
              <a:rPr lang="es-ES" dirty="0"/>
              <a:t>Índice</a:t>
            </a:r>
          </a:p>
        </p:txBody>
      </p:sp>
      <p:sp>
        <p:nvSpPr>
          <p:cNvPr id="8" name="Triángulo rectángulo 7">
            <a:extLst>
              <a:ext uri="{FF2B5EF4-FFF2-40B4-BE49-F238E27FC236}">
                <a16:creationId xmlns:a16="http://schemas.microsoft.com/office/drawing/2014/main" id="{D2522910-28C5-440D-84A5-F0837EB062BB}"/>
              </a:ext>
            </a:extLst>
          </p:cNvPr>
          <p:cNvSpPr/>
          <p:nvPr/>
        </p:nvSpPr>
        <p:spPr>
          <a:xfrm rot="16200000">
            <a:off x="6978588" y="1644588"/>
            <a:ext cx="4989250" cy="5437573"/>
          </a:xfrm>
          <a:prstGeom prst="rtTriangle">
            <a:avLst/>
          </a:prstGeom>
          <a:gradFill>
            <a:gsLst>
              <a:gs pos="0">
                <a:schemeClr val="accent1">
                  <a:lumMod val="100000"/>
                </a:schemeClr>
              </a:gs>
              <a:gs pos="50000">
                <a:schemeClr val="accent1">
                  <a:tint val="44500"/>
                  <a:satMod val="160000"/>
                </a:schemeClr>
              </a:gs>
              <a:gs pos="100000">
                <a:schemeClr val="accent1">
                  <a:tint val="23500"/>
                  <a:satMod val="1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número de diapositiva 2">
            <a:extLst>
              <a:ext uri="{FF2B5EF4-FFF2-40B4-BE49-F238E27FC236}">
                <a16:creationId xmlns:a16="http://schemas.microsoft.com/office/drawing/2014/main" id="{4585D129-8940-488C-9B9B-76347D3AB097}"/>
              </a:ext>
            </a:extLst>
          </p:cNvPr>
          <p:cNvSpPr>
            <a:spLocks noGrp="1"/>
          </p:cNvSpPr>
          <p:nvPr>
            <p:ph type="sldNum" sz="quarter" idx="12"/>
          </p:nvPr>
        </p:nvSpPr>
        <p:spPr/>
        <p:txBody>
          <a:bodyPr/>
          <a:lstStyle/>
          <a:p>
            <a:fld id="{53DE48D6-B0E2-4FE1-8F66-D314DDB88B9B}" type="slidenum">
              <a:rPr lang="es-ES" smtClean="0"/>
              <a:t>2</a:t>
            </a:fld>
            <a:endParaRPr lang="es-ES"/>
          </a:p>
        </p:txBody>
      </p:sp>
      <p:pic>
        <p:nvPicPr>
          <p:cNvPr id="27" name="Imagen 26">
            <a:extLst>
              <a:ext uri="{FF2B5EF4-FFF2-40B4-BE49-F238E27FC236}">
                <a16:creationId xmlns:a16="http://schemas.microsoft.com/office/drawing/2014/main" id="{AAC3DB64-653A-D0D7-E2D5-262971872006}"/>
              </a:ext>
            </a:extLst>
          </p:cNvPr>
          <p:cNvPicPr>
            <a:picLocks noChangeAspect="1"/>
          </p:cNvPicPr>
          <p:nvPr/>
        </p:nvPicPr>
        <p:blipFill>
          <a:blip r:embed="rId2"/>
          <a:stretch>
            <a:fillRect/>
          </a:stretch>
        </p:blipFill>
        <p:spPr>
          <a:xfrm>
            <a:off x="315399" y="5781187"/>
            <a:ext cx="666694" cy="757725"/>
          </a:xfrm>
          <a:prstGeom prst="rect">
            <a:avLst/>
          </a:prstGeom>
        </p:spPr>
      </p:pic>
      <p:sp>
        <p:nvSpPr>
          <p:cNvPr id="29" name="Marcador de contenido 2">
            <a:extLst>
              <a:ext uri="{FF2B5EF4-FFF2-40B4-BE49-F238E27FC236}">
                <a16:creationId xmlns:a16="http://schemas.microsoft.com/office/drawing/2014/main" id="{619DC29E-5284-AFFA-5024-84C66AFAE53B}"/>
              </a:ext>
            </a:extLst>
          </p:cNvPr>
          <p:cNvSpPr>
            <a:spLocks noGrp="1"/>
          </p:cNvSpPr>
          <p:nvPr>
            <p:ph idx="1"/>
          </p:nvPr>
        </p:nvSpPr>
        <p:spPr>
          <a:xfrm>
            <a:off x="838200" y="1708790"/>
            <a:ext cx="7232374" cy="3777610"/>
          </a:xfrm>
        </p:spPr>
        <p:txBody>
          <a:bodyPr>
            <a:normAutofit/>
          </a:bodyPr>
          <a:lstStyle/>
          <a:p>
            <a:pPr marL="514350" indent="-514350">
              <a:buAutoNum type="arabicPeriod"/>
            </a:pPr>
            <a:r>
              <a:rPr lang="es-ES" dirty="0"/>
              <a:t>INTRODUCCIÓN</a:t>
            </a:r>
          </a:p>
          <a:p>
            <a:pPr marL="514350" indent="-514350">
              <a:buAutoNum type="arabicPeriod"/>
            </a:pPr>
            <a:r>
              <a:rPr lang="es-ES" dirty="0"/>
              <a:t>PERCEPCIÓN VISUAL</a:t>
            </a:r>
          </a:p>
          <a:p>
            <a:pPr marL="514350" indent="-514350">
              <a:buAutoNum type="arabicPeriod"/>
            </a:pPr>
            <a:r>
              <a:rPr lang="es-ES" dirty="0"/>
              <a:t>LOS ELEMENTOS Y PRINCIPIOS DEL DISEÑO</a:t>
            </a:r>
          </a:p>
          <a:p>
            <a:pPr marL="514350" indent="-514350">
              <a:buAutoNum type="arabicPeriod"/>
            </a:pPr>
            <a:r>
              <a:rPr lang="es-ES" dirty="0"/>
              <a:t>IMPORTANCIA DE LA COMUNICACIÓN VISUAL</a:t>
            </a:r>
          </a:p>
        </p:txBody>
      </p:sp>
    </p:spTree>
    <p:extLst>
      <p:ext uri="{BB962C8B-B14F-4D97-AF65-F5344CB8AC3E}">
        <p14:creationId xmlns:p14="http://schemas.microsoft.com/office/powerpoint/2010/main" val="1963001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20</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6" name="Imagen 5">
            <a:extLst>
              <a:ext uri="{FF2B5EF4-FFF2-40B4-BE49-F238E27FC236}">
                <a16:creationId xmlns:a16="http://schemas.microsoft.com/office/drawing/2014/main" id="{E0C86395-E63D-4845-A360-1EC7E4B69FEB}"/>
              </a:ext>
            </a:extLst>
          </p:cNvPr>
          <p:cNvPicPr>
            <a:picLocks noChangeAspect="1"/>
          </p:cNvPicPr>
          <p:nvPr/>
        </p:nvPicPr>
        <p:blipFill>
          <a:blip r:embed="rId3"/>
          <a:stretch>
            <a:fillRect/>
          </a:stretch>
        </p:blipFill>
        <p:spPr>
          <a:xfrm>
            <a:off x="7867650" y="3680455"/>
            <a:ext cx="2228850" cy="876300"/>
          </a:xfrm>
          <a:prstGeom prst="rect">
            <a:avLst/>
          </a:prstGeom>
        </p:spPr>
      </p:pic>
      <p:pic>
        <p:nvPicPr>
          <p:cNvPr id="3" name="Imagen 2">
            <a:extLst>
              <a:ext uri="{FF2B5EF4-FFF2-40B4-BE49-F238E27FC236}">
                <a16:creationId xmlns:a16="http://schemas.microsoft.com/office/drawing/2014/main" id="{40B2B499-7091-BE17-ACC6-9B4F657E3DD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12" name="Título 1">
            <a:extLst>
              <a:ext uri="{FF2B5EF4-FFF2-40B4-BE49-F238E27FC236}">
                <a16:creationId xmlns:a16="http://schemas.microsoft.com/office/drawing/2014/main" id="{C2AF1D18-D7F5-2135-BA61-72CC7C8AA82C}"/>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4288999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0"/>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21</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4029075" cy="4351338"/>
          </a:xfrm>
        </p:spPr>
        <p:txBody>
          <a:bodyPr>
            <a:normAutofit/>
          </a:bodyPr>
          <a:lstStyle/>
          <a:p>
            <a:pPr marL="0" indent="0">
              <a:buNone/>
            </a:pPr>
            <a:r>
              <a:rPr lang="es-ES" sz="3600" dirty="0"/>
              <a:t>Bloque de las páginas web en las que suele aparecer información importante sobre la página (créditos, licencia, contacto, etc.)</a:t>
            </a:r>
          </a:p>
        </p:txBody>
      </p:sp>
      <p:sp>
        <p:nvSpPr>
          <p:cNvPr id="10" name="Flecha: hacia arriba 9">
            <a:extLst>
              <a:ext uri="{FF2B5EF4-FFF2-40B4-BE49-F238E27FC236}">
                <a16:creationId xmlns:a16="http://schemas.microsoft.com/office/drawing/2014/main" id="{FEA93F40-4B85-40B8-90A8-643F0A37BB2E}"/>
              </a:ext>
            </a:extLst>
          </p:cNvPr>
          <p:cNvSpPr/>
          <p:nvPr/>
        </p:nvSpPr>
        <p:spPr>
          <a:xfrm rot="5400000">
            <a:off x="5393125" y="2903830"/>
            <a:ext cx="838200" cy="14707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Marcador de contenido 2">
            <a:extLst>
              <a:ext uri="{FF2B5EF4-FFF2-40B4-BE49-F238E27FC236}">
                <a16:creationId xmlns:a16="http://schemas.microsoft.com/office/drawing/2014/main" id="{C602CC5F-2D6B-4331-8572-BFE35D181FF5}"/>
              </a:ext>
            </a:extLst>
          </p:cNvPr>
          <p:cNvSpPr txBox="1">
            <a:spLocks/>
          </p:cNvSpPr>
          <p:nvPr/>
        </p:nvSpPr>
        <p:spPr>
          <a:xfrm>
            <a:off x="7150101" y="1692905"/>
            <a:ext cx="4029075" cy="1695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Visitad las páginas web de … y decidme el teléfono de contacto de cada una.</a:t>
            </a:r>
          </a:p>
        </p:txBody>
      </p:sp>
      <p:pic>
        <p:nvPicPr>
          <p:cNvPr id="11" name="Imagen 10">
            <a:extLst>
              <a:ext uri="{FF2B5EF4-FFF2-40B4-BE49-F238E27FC236}">
                <a16:creationId xmlns:a16="http://schemas.microsoft.com/office/drawing/2014/main" id="{B298F8A7-7260-40C9-BBC5-09383F043EAB}"/>
              </a:ext>
            </a:extLst>
          </p:cNvPr>
          <p:cNvPicPr>
            <a:picLocks noChangeAspect="1"/>
          </p:cNvPicPr>
          <p:nvPr/>
        </p:nvPicPr>
        <p:blipFill>
          <a:blip r:embed="rId3"/>
          <a:stretch>
            <a:fillRect/>
          </a:stretch>
        </p:blipFill>
        <p:spPr>
          <a:xfrm>
            <a:off x="7867650" y="3680455"/>
            <a:ext cx="2228850" cy="876300"/>
          </a:xfrm>
          <a:prstGeom prst="rect">
            <a:avLst/>
          </a:prstGeom>
        </p:spPr>
      </p:pic>
      <p:pic>
        <p:nvPicPr>
          <p:cNvPr id="6" name="Imagen 5">
            <a:extLst>
              <a:ext uri="{FF2B5EF4-FFF2-40B4-BE49-F238E27FC236}">
                <a16:creationId xmlns:a16="http://schemas.microsoft.com/office/drawing/2014/main" id="{F964F55C-86A2-4298-8350-6F84BDE859E2}"/>
              </a:ext>
            </a:extLst>
          </p:cNvPr>
          <p:cNvPicPr>
            <a:picLocks noChangeAspect="1"/>
          </p:cNvPicPr>
          <p:nvPr/>
        </p:nvPicPr>
        <p:blipFill>
          <a:blip r:embed="rId4"/>
          <a:stretch>
            <a:fillRect/>
          </a:stretch>
        </p:blipFill>
        <p:spPr>
          <a:xfrm>
            <a:off x="7324727" y="4502151"/>
            <a:ext cx="3400425" cy="2105025"/>
          </a:xfrm>
          <a:prstGeom prst="rect">
            <a:avLst/>
          </a:prstGeom>
        </p:spPr>
      </p:pic>
      <p:pic>
        <p:nvPicPr>
          <p:cNvPr id="3" name="Imagen 2">
            <a:extLst>
              <a:ext uri="{FF2B5EF4-FFF2-40B4-BE49-F238E27FC236}">
                <a16:creationId xmlns:a16="http://schemas.microsoft.com/office/drawing/2014/main" id="{528D4AB9-7556-1758-214F-17F06AFBB46A}"/>
              </a:ext>
            </a:extLst>
          </p:cNvPr>
          <p:cNvPicPr>
            <a:picLocks noChangeAspect="1"/>
          </p:cNvPicPr>
          <p:nvPr/>
        </p:nvPicPr>
        <p:blipFill>
          <a:blip r:embed="rId5"/>
          <a:stretch>
            <a:fillRect/>
          </a:stretch>
        </p:blipFill>
        <p:spPr>
          <a:xfrm>
            <a:off x="11354559" y="122787"/>
            <a:ext cx="666694" cy="757725"/>
          </a:xfrm>
          <a:prstGeom prst="rect">
            <a:avLst/>
          </a:prstGeom>
        </p:spPr>
      </p:pic>
      <p:sp>
        <p:nvSpPr>
          <p:cNvPr id="13" name="Título 1">
            <a:extLst>
              <a:ext uri="{FF2B5EF4-FFF2-40B4-BE49-F238E27FC236}">
                <a16:creationId xmlns:a16="http://schemas.microsoft.com/office/drawing/2014/main" id="{76E70CD4-D173-06D8-EDCE-8BB6B3F4E6FB}"/>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30419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22</a:t>
            </a:fld>
            <a:endParaRPr lang="es-ES" dirty="0"/>
          </a:p>
        </p:txBody>
      </p:sp>
      <p:sp>
        <p:nvSpPr>
          <p:cNvPr id="15" name="Marcador de contenido 2">
            <a:extLst>
              <a:ext uri="{FF2B5EF4-FFF2-40B4-BE49-F238E27FC236}">
                <a16:creationId xmlns:a16="http://schemas.microsoft.com/office/drawing/2014/main" id="{455ED2C7-9B2E-4BED-9621-62356812B6E1}"/>
              </a:ext>
            </a:extLst>
          </p:cNvPr>
          <p:cNvSpPr>
            <a:spLocks noGrp="1"/>
          </p:cNvSpPr>
          <p:nvPr>
            <p:ph idx="1"/>
          </p:nvPr>
        </p:nvSpPr>
        <p:spPr>
          <a:xfrm>
            <a:off x="838200" y="1825625"/>
            <a:ext cx="5743575" cy="1431925"/>
          </a:xfrm>
        </p:spPr>
        <p:txBody>
          <a:bodyPr>
            <a:normAutofit/>
          </a:bodyPr>
          <a:lstStyle/>
          <a:p>
            <a:pPr marL="0" indent="0">
              <a:buNone/>
            </a:pPr>
            <a:r>
              <a:rPr lang="es-ES" sz="3600" dirty="0"/>
              <a:t>Zona de navegación:</a:t>
            </a:r>
          </a:p>
        </p:txBody>
      </p:sp>
      <p:sp>
        <p:nvSpPr>
          <p:cNvPr id="12" name="Marcador de contenido 2">
            <a:extLst>
              <a:ext uri="{FF2B5EF4-FFF2-40B4-BE49-F238E27FC236}">
                <a16:creationId xmlns:a16="http://schemas.microsoft.com/office/drawing/2014/main" id="{F0248B00-16FC-4D51-ADB4-748B62E56B04}"/>
              </a:ext>
            </a:extLst>
          </p:cNvPr>
          <p:cNvSpPr txBox="1">
            <a:spLocks/>
          </p:cNvSpPr>
          <p:nvPr/>
        </p:nvSpPr>
        <p:spPr>
          <a:xfrm>
            <a:off x="838200" y="4311899"/>
            <a:ext cx="6362700" cy="1431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3600" dirty="0"/>
              <a:t>Zona de contenido e interacción:</a:t>
            </a:r>
          </a:p>
        </p:txBody>
      </p:sp>
      <p:sp>
        <p:nvSpPr>
          <p:cNvPr id="3" name="CuadroTexto 2">
            <a:extLst>
              <a:ext uri="{FF2B5EF4-FFF2-40B4-BE49-F238E27FC236}">
                <a16:creationId xmlns:a16="http://schemas.microsoft.com/office/drawing/2014/main" id="{CB78C2BD-6BFD-4D46-8CAC-D6F8B1974C81}"/>
              </a:ext>
            </a:extLst>
          </p:cNvPr>
          <p:cNvSpPr txBox="1"/>
          <p:nvPr/>
        </p:nvSpPr>
        <p:spPr>
          <a:xfrm>
            <a:off x="1142400" y="2542109"/>
            <a:ext cx="10211400" cy="1508105"/>
          </a:xfrm>
          <a:prstGeom prst="rect">
            <a:avLst/>
          </a:prstGeom>
          <a:noFill/>
        </p:spPr>
        <p:txBody>
          <a:bodyPr wrap="square" rtlCol="0">
            <a:spAutoFit/>
          </a:bodyPr>
          <a:lstStyle/>
          <a:p>
            <a:pPr algn="l"/>
            <a:r>
              <a:rPr lang="es-ES" sz="1800" dirty="0">
                <a:solidFill>
                  <a:srgbClr val="000000"/>
                </a:solidFill>
                <a:latin typeface="Calibri" panose="020F0502020204030204" pitchFamily="34" charset="0"/>
              </a:rPr>
              <a:t>E</a:t>
            </a:r>
            <a:r>
              <a:rPr lang="es-ES" sz="1800" b="0" i="0" u="none" strike="noStrike" baseline="0" dirty="0">
                <a:solidFill>
                  <a:srgbClr val="000000"/>
                </a:solidFill>
                <a:latin typeface="Calibri" panose="020F0502020204030204" pitchFamily="34" charset="0"/>
              </a:rPr>
              <a:t>l usuario debe conseguir navegar por la página sin perderse y sin tener la sensación de perderse. Para conseguirlo, el sistema de navegación debería constar de una serie de elementos:</a:t>
            </a:r>
          </a:p>
          <a:p>
            <a:pPr lvl="1"/>
            <a:endParaRPr lang="es-ES" sz="1400" b="0" i="0" u="none" strike="noStrike" baseline="0" dirty="0">
              <a:solidFill>
                <a:srgbClr val="000000"/>
              </a:solidFill>
              <a:latin typeface="Calibri" panose="020F0502020204030204" pitchFamily="34" charset="0"/>
            </a:endParaRPr>
          </a:p>
          <a:p>
            <a:pPr lvl="1"/>
            <a:r>
              <a:rPr lang="es-ES" sz="1400" b="0" i="0" u="none" strike="noStrike" baseline="0" dirty="0">
                <a:solidFill>
                  <a:srgbClr val="000000"/>
                </a:solidFill>
                <a:latin typeface="Calibri" panose="020F0502020204030204" pitchFamily="34" charset="0"/>
              </a:rPr>
              <a:t>Elemento de regreso a la portada.</a:t>
            </a:r>
          </a:p>
          <a:p>
            <a:pPr lvl="1"/>
            <a:r>
              <a:rPr lang="es-ES" sz="1400" b="0" i="0" u="none" strike="noStrike" baseline="0" dirty="0">
                <a:solidFill>
                  <a:srgbClr val="000000"/>
                </a:solidFill>
                <a:latin typeface="Calibri" panose="020F0502020204030204" pitchFamily="34" charset="0"/>
              </a:rPr>
              <a:t>Menú de secciones y/o áreas de interés.</a:t>
            </a:r>
          </a:p>
          <a:p>
            <a:pPr lvl="1"/>
            <a:r>
              <a:rPr lang="es-ES" sz="1400" b="0" i="0" u="none" strike="noStrike" baseline="0" dirty="0">
                <a:solidFill>
                  <a:srgbClr val="000000"/>
                </a:solidFill>
                <a:latin typeface="Calibri" panose="020F0502020204030204" pitchFamily="34" charset="0"/>
              </a:rPr>
              <a:t>Información sobre la ubicación del usuario dentro del sitio Web.</a:t>
            </a:r>
            <a:endParaRPr lang="es-ES" sz="3200" dirty="0"/>
          </a:p>
        </p:txBody>
      </p:sp>
      <p:sp>
        <p:nvSpPr>
          <p:cNvPr id="14" name="CuadroTexto 13">
            <a:extLst>
              <a:ext uri="{FF2B5EF4-FFF2-40B4-BE49-F238E27FC236}">
                <a16:creationId xmlns:a16="http://schemas.microsoft.com/office/drawing/2014/main" id="{9E7596C1-8ACD-4C0F-8F27-CF6C2FD88137}"/>
              </a:ext>
            </a:extLst>
          </p:cNvPr>
          <p:cNvSpPr txBox="1"/>
          <p:nvPr/>
        </p:nvSpPr>
        <p:spPr>
          <a:xfrm>
            <a:off x="1142400" y="5027861"/>
            <a:ext cx="10211400" cy="1200329"/>
          </a:xfrm>
          <a:prstGeom prst="rect">
            <a:avLst/>
          </a:prstGeom>
          <a:noFill/>
        </p:spPr>
        <p:txBody>
          <a:bodyPr wrap="square" rtlCol="0">
            <a:spAutoFit/>
          </a:bodyPr>
          <a:lstStyle/>
          <a:p>
            <a:pPr algn="l"/>
            <a:r>
              <a:rPr lang="es-ES" sz="1800" b="0" i="0" u="none" strike="noStrike" baseline="0" dirty="0">
                <a:latin typeface="Calibri" panose="020F0502020204030204" pitchFamily="34" charset="0"/>
              </a:rPr>
              <a:t>El contenido es la parte esencial de una página Web. Es importante que los contenidos estén expresados</a:t>
            </a:r>
          </a:p>
          <a:p>
            <a:pPr algn="l"/>
            <a:r>
              <a:rPr lang="es-ES" sz="1800" b="0" i="0" u="none" strike="noStrike" baseline="0" dirty="0">
                <a:latin typeface="Calibri" panose="020F0502020204030204" pitchFamily="34" charset="0"/>
              </a:rPr>
              <a:t>en un lenguaje claro y conciso y, presentados en un formato agradable y de fácil lectura.</a:t>
            </a:r>
          </a:p>
          <a:p>
            <a:pPr algn="l"/>
            <a:r>
              <a:rPr lang="es-ES" sz="1800" b="0" i="0" u="none" strike="noStrike" baseline="0" dirty="0">
                <a:latin typeface="Calibri" panose="020F0502020204030204" pitchFamily="34" charset="0"/>
              </a:rPr>
              <a:t>Además, si el sitio Web está formado por muchas páginas, el contenido debe situarse siempre en la</a:t>
            </a:r>
          </a:p>
          <a:p>
            <a:pPr algn="l"/>
            <a:r>
              <a:rPr lang="es-ES" sz="1800" b="0" i="0" u="none" strike="noStrike" baseline="0" dirty="0">
                <a:latin typeface="Calibri" panose="020F0502020204030204" pitchFamily="34" charset="0"/>
              </a:rPr>
              <a:t>misma ubicación.</a:t>
            </a:r>
            <a:endParaRPr lang="es-ES" sz="3200" dirty="0"/>
          </a:p>
        </p:txBody>
      </p:sp>
      <p:pic>
        <p:nvPicPr>
          <p:cNvPr id="6" name="Imagen 5">
            <a:extLst>
              <a:ext uri="{FF2B5EF4-FFF2-40B4-BE49-F238E27FC236}">
                <a16:creationId xmlns:a16="http://schemas.microsoft.com/office/drawing/2014/main" id="{AC86A6A9-DD28-DF98-050C-F6346CF3C4B5}"/>
              </a:ext>
            </a:extLst>
          </p:cNvPr>
          <p:cNvPicPr>
            <a:picLocks noChangeAspect="1"/>
          </p:cNvPicPr>
          <p:nvPr/>
        </p:nvPicPr>
        <p:blipFill>
          <a:blip r:embed="rId3"/>
          <a:stretch>
            <a:fillRect/>
          </a:stretch>
        </p:blipFill>
        <p:spPr>
          <a:xfrm>
            <a:off x="11354559" y="122787"/>
            <a:ext cx="666694" cy="757725"/>
          </a:xfrm>
          <a:prstGeom prst="rect">
            <a:avLst/>
          </a:prstGeom>
        </p:spPr>
      </p:pic>
      <p:sp>
        <p:nvSpPr>
          <p:cNvPr id="11" name="Título 1">
            <a:extLst>
              <a:ext uri="{FF2B5EF4-FFF2-40B4-BE49-F238E27FC236}">
                <a16:creationId xmlns:a16="http://schemas.microsoft.com/office/drawing/2014/main" id="{B2965D65-5D16-9943-1A79-095D1F02B51B}"/>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123780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23</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38200" y="1465437"/>
            <a:ext cx="10515600" cy="1212543"/>
          </a:xfrm>
        </p:spPr>
        <p:txBody>
          <a:bodyPr/>
          <a:lstStyle/>
          <a:p>
            <a:r>
              <a:rPr lang="es-ES" dirty="0"/>
              <a:t>Proporcionan una representación esquemática de la estructura del sitio web, mostrando sus secciones, páginas y relaciones entre ellas.</a:t>
            </a:r>
          </a:p>
          <a:p>
            <a:endParaRPr lang="es-ES" dirty="0"/>
          </a:p>
        </p:txBody>
      </p:sp>
      <p:sp>
        <p:nvSpPr>
          <p:cNvPr id="10" name="CuadroTexto 9">
            <a:extLst>
              <a:ext uri="{FF2B5EF4-FFF2-40B4-BE49-F238E27FC236}">
                <a16:creationId xmlns:a16="http://schemas.microsoft.com/office/drawing/2014/main" id="{63993EB3-A026-474E-94B9-ABDA4D13B7C6}"/>
              </a:ext>
            </a:extLst>
          </p:cNvPr>
          <p:cNvSpPr txBox="1"/>
          <p:nvPr/>
        </p:nvSpPr>
        <p:spPr>
          <a:xfrm>
            <a:off x="3226992" y="3881651"/>
            <a:ext cx="5043948" cy="1631216"/>
          </a:xfrm>
          <a:prstGeom prst="rect">
            <a:avLst/>
          </a:prstGeom>
          <a:noFill/>
        </p:spPr>
        <p:txBody>
          <a:bodyPr wrap="square">
            <a:spAutoFit/>
          </a:bodyPr>
          <a:lstStyle/>
          <a:p>
            <a:pPr marL="457200" lvl="1" indent="0">
              <a:buNone/>
            </a:pPr>
            <a:r>
              <a:rPr lang="es-ES" sz="2000" dirty="0"/>
              <a:t>El mapa del sitio proporciona a los visitantes un lugar donde buscar de forma sencilla los contenidos que le interesan si es que no los ha encontrado ya en la página principal.</a:t>
            </a:r>
          </a:p>
        </p:txBody>
      </p:sp>
      <p:pic>
        <p:nvPicPr>
          <p:cNvPr id="11" name="Gráfico 10">
            <a:extLst>
              <a:ext uri="{FF2B5EF4-FFF2-40B4-BE49-F238E27FC236}">
                <a16:creationId xmlns:a16="http://schemas.microsoft.com/office/drawing/2014/main" id="{C90BC2EF-2045-43F1-84A1-7D34314E87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546" y="2372625"/>
            <a:ext cx="5488522" cy="3905294"/>
          </a:xfrm>
          <a:prstGeom prst="rect">
            <a:avLst/>
          </a:prstGeom>
        </p:spPr>
      </p:pic>
      <p:pic>
        <p:nvPicPr>
          <p:cNvPr id="13" name="Imagen 12">
            <a:extLst>
              <a:ext uri="{FF2B5EF4-FFF2-40B4-BE49-F238E27FC236}">
                <a16:creationId xmlns:a16="http://schemas.microsoft.com/office/drawing/2014/main" id="{0FF393D6-DAA0-4F7E-8B6D-094896D5D432}"/>
              </a:ext>
            </a:extLst>
          </p:cNvPr>
          <p:cNvPicPr>
            <a:picLocks noChangeAspect="1"/>
          </p:cNvPicPr>
          <p:nvPr/>
        </p:nvPicPr>
        <p:blipFill>
          <a:blip r:embed="rId5"/>
          <a:stretch>
            <a:fillRect/>
          </a:stretch>
        </p:blipFill>
        <p:spPr>
          <a:xfrm>
            <a:off x="8482612" y="2771568"/>
            <a:ext cx="2761256" cy="3368374"/>
          </a:xfrm>
          <a:prstGeom prst="rect">
            <a:avLst/>
          </a:prstGeom>
        </p:spPr>
      </p:pic>
      <p:pic>
        <p:nvPicPr>
          <p:cNvPr id="3" name="Imagen 2">
            <a:extLst>
              <a:ext uri="{FF2B5EF4-FFF2-40B4-BE49-F238E27FC236}">
                <a16:creationId xmlns:a16="http://schemas.microsoft.com/office/drawing/2014/main" id="{AE19A508-3404-DA8C-0D2B-3490B21E5B32}"/>
              </a:ext>
            </a:extLst>
          </p:cNvPr>
          <p:cNvPicPr>
            <a:picLocks noChangeAspect="1"/>
          </p:cNvPicPr>
          <p:nvPr/>
        </p:nvPicPr>
        <p:blipFill>
          <a:blip r:embed="rId6"/>
          <a:stretch>
            <a:fillRect/>
          </a:stretch>
        </p:blipFill>
        <p:spPr>
          <a:xfrm>
            <a:off x="11354559" y="122787"/>
            <a:ext cx="666694" cy="757725"/>
          </a:xfrm>
          <a:prstGeom prst="rect">
            <a:avLst/>
          </a:prstGeom>
        </p:spPr>
      </p:pic>
      <p:sp>
        <p:nvSpPr>
          <p:cNvPr id="14" name="Título 1">
            <a:extLst>
              <a:ext uri="{FF2B5EF4-FFF2-40B4-BE49-F238E27FC236}">
                <a16:creationId xmlns:a16="http://schemas.microsoft.com/office/drawing/2014/main" id="{E87E0994-7CE3-925A-FE10-B6DD6C0D0FB0}"/>
              </a:ext>
            </a:extLst>
          </p:cNvPr>
          <p:cNvSpPr>
            <a:spLocks noGrp="1"/>
          </p:cNvSpPr>
          <p:nvPr>
            <p:ph type="title"/>
          </p:nvPr>
        </p:nvSpPr>
        <p:spPr>
          <a:xfrm>
            <a:off x="170747" y="97224"/>
            <a:ext cx="10515600" cy="1325563"/>
          </a:xfrm>
        </p:spPr>
        <p:txBody>
          <a:bodyPr/>
          <a:lstStyle/>
          <a:p>
            <a:r>
              <a:rPr lang="es-ES" b="1" dirty="0"/>
              <a:t>Maquetación web</a:t>
            </a:r>
            <a:br>
              <a:rPr lang="es-ES" dirty="0"/>
            </a:br>
            <a:r>
              <a:rPr lang="es-ES" sz="3600" dirty="0"/>
              <a:t>Elementos de una página web</a:t>
            </a:r>
            <a:endParaRPr lang="es-ES" dirty="0"/>
          </a:p>
        </p:txBody>
      </p:sp>
    </p:spTree>
    <p:extLst>
      <p:ext uri="{BB962C8B-B14F-4D97-AF65-F5344CB8AC3E}">
        <p14:creationId xmlns:p14="http://schemas.microsoft.com/office/powerpoint/2010/main" val="309750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diseño gráfico</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24</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38200" y="996007"/>
            <a:ext cx="10515600" cy="1212543"/>
          </a:xfrm>
        </p:spPr>
        <p:txBody>
          <a:bodyPr/>
          <a:lstStyle/>
          <a:p>
            <a:r>
              <a:rPr lang="es-ES" dirty="0"/>
              <a:t>El diseño gráfico consiste en programar, proyectar y realizar comunicaciones visuales de apps, páginas o sitios web.</a:t>
            </a:r>
          </a:p>
          <a:p>
            <a:endParaRPr lang="es-ES" dirty="0"/>
          </a:p>
        </p:txBody>
      </p:sp>
      <p:sp>
        <p:nvSpPr>
          <p:cNvPr id="3" name="CuadroTexto 2">
            <a:extLst>
              <a:ext uri="{FF2B5EF4-FFF2-40B4-BE49-F238E27FC236}">
                <a16:creationId xmlns:a16="http://schemas.microsoft.com/office/drawing/2014/main" id="{40FAA246-85C0-4933-B675-C0305B480C17}"/>
              </a:ext>
            </a:extLst>
          </p:cNvPr>
          <p:cNvSpPr txBox="1"/>
          <p:nvPr/>
        </p:nvSpPr>
        <p:spPr>
          <a:xfrm>
            <a:off x="1740352" y="4197949"/>
            <a:ext cx="3393256" cy="523220"/>
          </a:xfrm>
          <a:prstGeom prst="rect">
            <a:avLst/>
          </a:prstGeom>
          <a:noFill/>
        </p:spPr>
        <p:txBody>
          <a:bodyPr wrap="square" rtlCol="0">
            <a:spAutoFit/>
          </a:bodyPr>
          <a:lstStyle/>
          <a:p>
            <a:r>
              <a:rPr lang="es-ES" sz="2800" b="1" dirty="0"/>
              <a:t>Buen diseño gráfico =</a:t>
            </a:r>
          </a:p>
        </p:txBody>
      </p:sp>
      <p:sp>
        <p:nvSpPr>
          <p:cNvPr id="12" name="CuadroTexto 11">
            <a:extLst>
              <a:ext uri="{FF2B5EF4-FFF2-40B4-BE49-F238E27FC236}">
                <a16:creationId xmlns:a16="http://schemas.microsoft.com/office/drawing/2014/main" id="{0EF8A634-F800-41E2-AC67-B423A4C904F3}"/>
              </a:ext>
            </a:extLst>
          </p:cNvPr>
          <p:cNvSpPr txBox="1"/>
          <p:nvPr/>
        </p:nvSpPr>
        <p:spPr>
          <a:xfrm>
            <a:off x="5101525" y="3674729"/>
            <a:ext cx="2855495" cy="1569660"/>
          </a:xfrm>
          <a:prstGeom prst="rect">
            <a:avLst/>
          </a:prstGeom>
          <a:noFill/>
        </p:spPr>
        <p:txBody>
          <a:bodyPr wrap="square" rtlCol="0">
            <a:spAutoFit/>
          </a:bodyPr>
          <a:lstStyle/>
          <a:p>
            <a:r>
              <a:rPr lang="es-ES" sz="2400" b="1" dirty="0"/>
              <a:t>Conjunto de elementos gráficos correctamente distribuidos</a:t>
            </a:r>
          </a:p>
        </p:txBody>
      </p:sp>
      <p:sp>
        <p:nvSpPr>
          <p:cNvPr id="6" name="Abrir llave 5">
            <a:extLst>
              <a:ext uri="{FF2B5EF4-FFF2-40B4-BE49-F238E27FC236}">
                <a16:creationId xmlns:a16="http://schemas.microsoft.com/office/drawing/2014/main" id="{4C142196-0181-4218-ACF5-CE342D8E6261}"/>
              </a:ext>
            </a:extLst>
          </p:cNvPr>
          <p:cNvSpPr/>
          <p:nvPr/>
        </p:nvSpPr>
        <p:spPr>
          <a:xfrm>
            <a:off x="7836705" y="3333103"/>
            <a:ext cx="240630" cy="225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CuadroTexto 13">
            <a:extLst>
              <a:ext uri="{FF2B5EF4-FFF2-40B4-BE49-F238E27FC236}">
                <a16:creationId xmlns:a16="http://schemas.microsoft.com/office/drawing/2014/main" id="{7BCD6E40-3B6E-4EE8-8A7E-42D3216C7EC6}"/>
              </a:ext>
            </a:extLst>
          </p:cNvPr>
          <p:cNvSpPr txBox="1"/>
          <p:nvPr/>
        </p:nvSpPr>
        <p:spPr>
          <a:xfrm>
            <a:off x="8026249" y="3651715"/>
            <a:ext cx="2855495" cy="461665"/>
          </a:xfrm>
          <a:prstGeom prst="rect">
            <a:avLst/>
          </a:prstGeom>
          <a:noFill/>
        </p:spPr>
        <p:txBody>
          <a:bodyPr wrap="square" rtlCol="0">
            <a:spAutoFit/>
          </a:bodyPr>
          <a:lstStyle/>
          <a:p>
            <a:r>
              <a:rPr lang="es-ES" sz="2400" b="1" dirty="0"/>
              <a:t>Usable</a:t>
            </a:r>
          </a:p>
        </p:txBody>
      </p:sp>
      <p:sp>
        <p:nvSpPr>
          <p:cNvPr id="15" name="CuadroTexto 14">
            <a:extLst>
              <a:ext uri="{FF2B5EF4-FFF2-40B4-BE49-F238E27FC236}">
                <a16:creationId xmlns:a16="http://schemas.microsoft.com/office/drawing/2014/main" id="{B1EE66CF-0EB3-45F3-842A-CEAEB4898CE9}"/>
              </a:ext>
            </a:extLst>
          </p:cNvPr>
          <p:cNvSpPr txBox="1"/>
          <p:nvPr/>
        </p:nvSpPr>
        <p:spPr>
          <a:xfrm>
            <a:off x="8026249" y="4201159"/>
            <a:ext cx="2855495" cy="461665"/>
          </a:xfrm>
          <a:prstGeom prst="rect">
            <a:avLst/>
          </a:prstGeom>
          <a:noFill/>
        </p:spPr>
        <p:txBody>
          <a:bodyPr wrap="square" rtlCol="0">
            <a:spAutoFit/>
          </a:bodyPr>
          <a:lstStyle/>
          <a:p>
            <a:r>
              <a:rPr lang="es-ES" sz="2400" b="1" dirty="0"/>
              <a:t>Visual</a:t>
            </a:r>
          </a:p>
        </p:txBody>
      </p:sp>
      <p:sp>
        <p:nvSpPr>
          <p:cNvPr id="16" name="Marcador de contenido 7">
            <a:extLst>
              <a:ext uri="{FF2B5EF4-FFF2-40B4-BE49-F238E27FC236}">
                <a16:creationId xmlns:a16="http://schemas.microsoft.com/office/drawing/2014/main" id="{C155BDDD-FF2A-4599-8BC5-8188BDBA0505}"/>
              </a:ext>
            </a:extLst>
          </p:cNvPr>
          <p:cNvSpPr txBox="1">
            <a:spLocks/>
          </p:cNvSpPr>
          <p:nvPr/>
        </p:nvSpPr>
        <p:spPr>
          <a:xfrm>
            <a:off x="908990" y="2208687"/>
            <a:ext cx="3156984"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rgbClr val="FF0000"/>
                </a:solidFill>
              </a:rPr>
              <a:t>Función estética</a:t>
            </a:r>
          </a:p>
          <a:p>
            <a:endParaRPr lang="es-ES" dirty="0"/>
          </a:p>
        </p:txBody>
      </p:sp>
      <p:sp>
        <p:nvSpPr>
          <p:cNvPr id="17" name="Marcador de contenido 7">
            <a:extLst>
              <a:ext uri="{FF2B5EF4-FFF2-40B4-BE49-F238E27FC236}">
                <a16:creationId xmlns:a16="http://schemas.microsoft.com/office/drawing/2014/main" id="{D35FCF68-4F2E-4653-AF26-E262297CF191}"/>
              </a:ext>
            </a:extLst>
          </p:cNvPr>
          <p:cNvSpPr txBox="1">
            <a:spLocks/>
          </p:cNvSpPr>
          <p:nvPr/>
        </p:nvSpPr>
        <p:spPr>
          <a:xfrm>
            <a:off x="4517508" y="2233012"/>
            <a:ext cx="3156984"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rgbClr val="FF0000"/>
                </a:solidFill>
              </a:rPr>
              <a:t>Función publicitaria</a:t>
            </a:r>
          </a:p>
          <a:p>
            <a:endParaRPr lang="es-ES" dirty="0"/>
          </a:p>
        </p:txBody>
      </p:sp>
      <p:sp>
        <p:nvSpPr>
          <p:cNvPr id="18" name="Marcador de contenido 7">
            <a:extLst>
              <a:ext uri="{FF2B5EF4-FFF2-40B4-BE49-F238E27FC236}">
                <a16:creationId xmlns:a16="http://schemas.microsoft.com/office/drawing/2014/main" id="{EF489363-2308-4217-AC81-25BD8B1B1C13}"/>
              </a:ext>
            </a:extLst>
          </p:cNvPr>
          <p:cNvSpPr txBox="1">
            <a:spLocks/>
          </p:cNvSpPr>
          <p:nvPr/>
        </p:nvSpPr>
        <p:spPr>
          <a:xfrm>
            <a:off x="8341895" y="2208550"/>
            <a:ext cx="3425689"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rgbClr val="FF0000"/>
                </a:solidFill>
              </a:rPr>
              <a:t>Función comunicativa</a:t>
            </a:r>
          </a:p>
          <a:p>
            <a:endParaRPr lang="es-ES" dirty="0"/>
          </a:p>
        </p:txBody>
      </p:sp>
      <p:sp>
        <p:nvSpPr>
          <p:cNvPr id="19" name="CuadroTexto 18">
            <a:extLst>
              <a:ext uri="{FF2B5EF4-FFF2-40B4-BE49-F238E27FC236}">
                <a16:creationId xmlns:a16="http://schemas.microsoft.com/office/drawing/2014/main" id="{A170FCBD-AFC3-42D0-A815-C62EF031799E}"/>
              </a:ext>
            </a:extLst>
          </p:cNvPr>
          <p:cNvSpPr txBox="1"/>
          <p:nvPr/>
        </p:nvSpPr>
        <p:spPr>
          <a:xfrm>
            <a:off x="8026249" y="4817089"/>
            <a:ext cx="2855495" cy="461665"/>
          </a:xfrm>
          <a:prstGeom prst="rect">
            <a:avLst/>
          </a:prstGeom>
          <a:noFill/>
        </p:spPr>
        <p:txBody>
          <a:bodyPr wrap="square" rtlCol="0">
            <a:spAutoFit/>
          </a:bodyPr>
          <a:lstStyle/>
          <a:p>
            <a:r>
              <a:rPr lang="es-ES" sz="2400" b="1" dirty="0"/>
              <a:t>Educativa</a:t>
            </a:r>
          </a:p>
        </p:txBody>
      </p:sp>
      <p:pic>
        <p:nvPicPr>
          <p:cNvPr id="9" name="Imagen 8">
            <a:extLst>
              <a:ext uri="{FF2B5EF4-FFF2-40B4-BE49-F238E27FC236}">
                <a16:creationId xmlns:a16="http://schemas.microsoft.com/office/drawing/2014/main" id="{D5DB03D8-C8E1-8E55-94AB-40EE19CEC9C6}"/>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219693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lecha: curvada hacia la derecha 26">
            <a:extLst>
              <a:ext uri="{FF2B5EF4-FFF2-40B4-BE49-F238E27FC236}">
                <a16:creationId xmlns:a16="http://schemas.microsoft.com/office/drawing/2014/main" id="{748502C8-54BB-473C-958E-0B8446A0747C}"/>
              </a:ext>
            </a:extLst>
          </p:cNvPr>
          <p:cNvSpPr/>
          <p:nvPr/>
        </p:nvSpPr>
        <p:spPr>
          <a:xfrm>
            <a:off x="6912523" y="4319725"/>
            <a:ext cx="946179" cy="1569720"/>
          </a:xfrm>
          <a:prstGeom prst="curvedRightArrow">
            <a:avLst>
              <a:gd name="adj1" fmla="val 20766"/>
              <a:gd name="adj2" fmla="val 50000"/>
              <a:gd name="adj3" fmla="val 2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Flecha: curvada hacia la derecha 25">
            <a:extLst>
              <a:ext uri="{FF2B5EF4-FFF2-40B4-BE49-F238E27FC236}">
                <a16:creationId xmlns:a16="http://schemas.microsoft.com/office/drawing/2014/main" id="{870EF840-158C-45FA-8940-D521A4748CC1}"/>
              </a:ext>
            </a:extLst>
          </p:cNvPr>
          <p:cNvSpPr/>
          <p:nvPr/>
        </p:nvSpPr>
        <p:spPr>
          <a:xfrm flipV="1">
            <a:off x="4408624" y="4052283"/>
            <a:ext cx="946179" cy="1596897"/>
          </a:xfrm>
          <a:prstGeom prst="curvedRightArrow">
            <a:avLst>
              <a:gd name="adj1" fmla="val 20766"/>
              <a:gd name="adj2" fmla="val 50000"/>
              <a:gd name="adj3" fmla="val 2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0" name="Flecha: curvada hacia la derecha 9">
            <a:extLst>
              <a:ext uri="{FF2B5EF4-FFF2-40B4-BE49-F238E27FC236}">
                <a16:creationId xmlns:a16="http://schemas.microsoft.com/office/drawing/2014/main" id="{045DF4D8-A75F-4C19-A62B-910B9A85CBB8}"/>
              </a:ext>
            </a:extLst>
          </p:cNvPr>
          <p:cNvSpPr/>
          <p:nvPr/>
        </p:nvSpPr>
        <p:spPr>
          <a:xfrm>
            <a:off x="1860687" y="4292273"/>
            <a:ext cx="946179" cy="1569720"/>
          </a:xfrm>
          <a:prstGeom prst="curvedRightArrow">
            <a:avLst>
              <a:gd name="adj1" fmla="val 20766"/>
              <a:gd name="adj2" fmla="val 50000"/>
              <a:gd name="adj3" fmla="val 25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Elementos de diseño</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25</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02856" y="1640373"/>
            <a:ext cx="10515600" cy="1212543"/>
          </a:xfrm>
        </p:spPr>
        <p:txBody>
          <a:bodyPr>
            <a:normAutofit lnSpcReduction="10000"/>
          </a:bodyPr>
          <a:lstStyle/>
          <a:p>
            <a:r>
              <a:rPr lang="es-ES" dirty="0"/>
              <a:t>El lenguaje visual que se utiliza es la base de un buen diseño. ¿Por qué? Porque según el lenguaje visual que empleemos, generaremos una sensación u otra en el usuario.</a:t>
            </a:r>
          </a:p>
          <a:p>
            <a:endParaRPr lang="es-ES" dirty="0"/>
          </a:p>
        </p:txBody>
      </p:sp>
      <p:sp>
        <p:nvSpPr>
          <p:cNvPr id="9" name="Rectángulo 8">
            <a:extLst>
              <a:ext uri="{FF2B5EF4-FFF2-40B4-BE49-F238E27FC236}">
                <a16:creationId xmlns:a16="http://schemas.microsoft.com/office/drawing/2014/main" id="{838098EE-9668-4193-BD54-71849E8BF384}"/>
              </a:ext>
            </a:extLst>
          </p:cNvPr>
          <p:cNvSpPr/>
          <p:nvPr/>
        </p:nvSpPr>
        <p:spPr>
          <a:xfrm>
            <a:off x="355935" y="3557873"/>
            <a:ext cx="2718787" cy="121254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Marcador de contenido 7">
            <a:extLst>
              <a:ext uri="{FF2B5EF4-FFF2-40B4-BE49-F238E27FC236}">
                <a16:creationId xmlns:a16="http://schemas.microsoft.com/office/drawing/2014/main" id="{C155BDDD-FF2A-4599-8BC5-8188BDBA0505}"/>
              </a:ext>
            </a:extLst>
          </p:cNvPr>
          <p:cNvSpPr txBox="1">
            <a:spLocks/>
          </p:cNvSpPr>
          <p:nvPr/>
        </p:nvSpPr>
        <p:spPr>
          <a:xfrm>
            <a:off x="355935" y="3919145"/>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Estímulo</a:t>
            </a:r>
          </a:p>
          <a:p>
            <a:endParaRPr lang="es-ES" dirty="0"/>
          </a:p>
        </p:txBody>
      </p:sp>
      <p:sp>
        <p:nvSpPr>
          <p:cNvPr id="20" name="Rectángulo 19">
            <a:extLst>
              <a:ext uri="{FF2B5EF4-FFF2-40B4-BE49-F238E27FC236}">
                <a16:creationId xmlns:a16="http://schemas.microsoft.com/office/drawing/2014/main" id="{A00551BD-F974-4942-A9A3-0DE54F390631}"/>
              </a:ext>
            </a:extLst>
          </p:cNvPr>
          <p:cNvSpPr/>
          <p:nvPr/>
        </p:nvSpPr>
        <p:spPr>
          <a:xfrm>
            <a:off x="2811554" y="5057639"/>
            <a:ext cx="2718787" cy="1212543"/>
          </a:xfrm>
          <a:prstGeom prst="rect">
            <a:avLst/>
          </a:prstGeom>
          <a:solidFill>
            <a:srgbClr val="669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Marcador de contenido 7">
            <a:extLst>
              <a:ext uri="{FF2B5EF4-FFF2-40B4-BE49-F238E27FC236}">
                <a16:creationId xmlns:a16="http://schemas.microsoft.com/office/drawing/2014/main" id="{AAE506D5-5164-4B34-B817-E18E30E260EF}"/>
              </a:ext>
            </a:extLst>
          </p:cNvPr>
          <p:cNvSpPr txBox="1">
            <a:spLocks/>
          </p:cNvSpPr>
          <p:nvPr/>
        </p:nvSpPr>
        <p:spPr>
          <a:xfrm>
            <a:off x="2811554" y="5418911"/>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Reacción</a:t>
            </a:r>
          </a:p>
          <a:p>
            <a:endParaRPr lang="es-ES" dirty="0"/>
          </a:p>
        </p:txBody>
      </p:sp>
      <p:sp>
        <p:nvSpPr>
          <p:cNvPr id="22" name="Rectángulo 21">
            <a:extLst>
              <a:ext uri="{FF2B5EF4-FFF2-40B4-BE49-F238E27FC236}">
                <a16:creationId xmlns:a16="http://schemas.microsoft.com/office/drawing/2014/main" id="{70EC5FC4-9F5D-4824-A19D-459E4EFA8144}"/>
              </a:ext>
            </a:extLst>
          </p:cNvPr>
          <p:cNvSpPr/>
          <p:nvPr/>
        </p:nvSpPr>
        <p:spPr>
          <a:xfrm>
            <a:off x="5347686" y="3574483"/>
            <a:ext cx="2718787" cy="1212543"/>
          </a:xfrm>
          <a:prstGeom prst="rect">
            <a:avLst/>
          </a:prstGeom>
          <a:solidFill>
            <a:srgbClr val="458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Marcador de contenido 7">
            <a:extLst>
              <a:ext uri="{FF2B5EF4-FFF2-40B4-BE49-F238E27FC236}">
                <a16:creationId xmlns:a16="http://schemas.microsoft.com/office/drawing/2014/main" id="{696C88C8-25CA-4924-9A51-F6A5B8FD66A0}"/>
              </a:ext>
            </a:extLst>
          </p:cNvPr>
          <p:cNvSpPr txBox="1">
            <a:spLocks/>
          </p:cNvSpPr>
          <p:nvPr/>
        </p:nvSpPr>
        <p:spPr>
          <a:xfrm>
            <a:off x="5259607" y="3919145"/>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Sensación</a:t>
            </a:r>
          </a:p>
          <a:p>
            <a:endParaRPr lang="es-ES" dirty="0"/>
          </a:p>
        </p:txBody>
      </p:sp>
      <p:sp>
        <p:nvSpPr>
          <p:cNvPr id="24" name="Rectángulo 23">
            <a:extLst>
              <a:ext uri="{FF2B5EF4-FFF2-40B4-BE49-F238E27FC236}">
                <a16:creationId xmlns:a16="http://schemas.microsoft.com/office/drawing/2014/main" id="{C73874EE-B826-46A1-BE9C-E3AC47FDAB4C}"/>
              </a:ext>
            </a:extLst>
          </p:cNvPr>
          <p:cNvSpPr/>
          <p:nvPr/>
        </p:nvSpPr>
        <p:spPr>
          <a:xfrm>
            <a:off x="7902742" y="5042909"/>
            <a:ext cx="2718787" cy="1212543"/>
          </a:xfrm>
          <a:prstGeom prst="rect">
            <a:avLst/>
          </a:prstGeom>
          <a:solidFill>
            <a:srgbClr val="2D7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Marcador de contenido 7">
            <a:extLst>
              <a:ext uri="{FF2B5EF4-FFF2-40B4-BE49-F238E27FC236}">
                <a16:creationId xmlns:a16="http://schemas.microsoft.com/office/drawing/2014/main" id="{7848C622-1672-4FB4-9CF2-A28A089EC74B}"/>
              </a:ext>
            </a:extLst>
          </p:cNvPr>
          <p:cNvSpPr txBox="1">
            <a:spLocks/>
          </p:cNvSpPr>
          <p:nvPr/>
        </p:nvSpPr>
        <p:spPr>
          <a:xfrm>
            <a:off x="7902742" y="5404181"/>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Percepción</a:t>
            </a:r>
          </a:p>
          <a:p>
            <a:endParaRPr lang="es-ES" dirty="0"/>
          </a:p>
        </p:txBody>
      </p:sp>
      <p:pic>
        <p:nvPicPr>
          <p:cNvPr id="3" name="Imagen 2">
            <a:extLst>
              <a:ext uri="{FF2B5EF4-FFF2-40B4-BE49-F238E27FC236}">
                <a16:creationId xmlns:a16="http://schemas.microsoft.com/office/drawing/2014/main" id="{A26A01C3-CB67-6342-7FFE-4BFADEB3D50D}"/>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1533418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Elementos de diseño</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26</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38200" y="1513774"/>
            <a:ext cx="10515600" cy="1212543"/>
          </a:xfrm>
        </p:spPr>
        <p:txBody>
          <a:bodyPr>
            <a:normAutofit/>
          </a:bodyPr>
          <a:lstStyle/>
          <a:p>
            <a:r>
              <a:rPr lang="es-ES" dirty="0"/>
              <a:t>Los elementos conceptuales no son visibles. No existen de hecho, si no que parecen estar presentes.</a:t>
            </a:r>
          </a:p>
          <a:p>
            <a:endParaRPr lang="es-ES" dirty="0"/>
          </a:p>
        </p:txBody>
      </p:sp>
      <p:sp>
        <p:nvSpPr>
          <p:cNvPr id="18" name="Marcador de contenido 2">
            <a:extLst>
              <a:ext uri="{FF2B5EF4-FFF2-40B4-BE49-F238E27FC236}">
                <a16:creationId xmlns:a16="http://schemas.microsoft.com/office/drawing/2014/main" id="{BCF520E1-44DA-40C6-943C-A506A688A08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Elementos conceptuales</a:t>
            </a:r>
          </a:p>
        </p:txBody>
      </p:sp>
      <p:sp>
        <p:nvSpPr>
          <p:cNvPr id="19" name="Marcador de contenido 7">
            <a:extLst>
              <a:ext uri="{FF2B5EF4-FFF2-40B4-BE49-F238E27FC236}">
                <a16:creationId xmlns:a16="http://schemas.microsoft.com/office/drawing/2014/main" id="{4B6DD44C-F352-42F4-92D0-FDBE5D734CAF}"/>
              </a:ext>
            </a:extLst>
          </p:cNvPr>
          <p:cNvSpPr txBox="1">
            <a:spLocks/>
          </p:cNvSpPr>
          <p:nvPr/>
        </p:nvSpPr>
        <p:spPr>
          <a:xfrm>
            <a:off x="508901" y="2652916"/>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El punto</a:t>
            </a:r>
          </a:p>
          <a:p>
            <a:endParaRPr lang="es-ES" dirty="0"/>
          </a:p>
        </p:txBody>
      </p:sp>
      <p:sp>
        <p:nvSpPr>
          <p:cNvPr id="28" name="Marcador de contenido 7">
            <a:extLst>
              <a:ext uri="{FF2B5EF4-FFF2-40B4-BE49-F238E27FC236}">
                <a16:creationId xmlns:a16="http://schemas.microsoft.com/office/drawing/2014/main" id="{24581A61-32AD-433E-B594-F41D0E71BFB3}"/>
              </a:ext>
            </a:extLst>
          </p:cNvPr>
          <p:cNvSpPr txBox="1">
            <a:spLocks/>
          </p:cNvSpPr>
          <p:nvPr/>
        </p:nvSpPr>
        <p:spPr>
          <a:xfrm>
            <a:off x="2718787" y="2652917"/>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La línea</a:t>
            </a:r>
          </a:p>
          <a:p>
            <a:endParaRPr lang="es-ES" dirty="0"/>
          </a:p>
        </p:txBody>
      </p:sp>
      <p:sp>
        <p:nvSpPr>
          <p:cNvPr id="29" name="Marcador de contenido 7">
            <a:extLst>
              <a:ext uri="{FF2B5EF4-FFF2-40B4-BE49-F238E27FC236}">
                <a16:creationId xmlns:a16="http://schemas.microsoft.com/office/drawing/2014/main" id="{2DC2AE3B-4A98-479C-8CDD-F02114C37D8C}"/>
              </a:ext>
            </a:extLst>
          </p:cNvPr>
          <p:cNvSpPr txBox="1">
            <a:spLocks/>
          </p:cNvSpPr>
          <p:nvPr/>
        </p:nvSpPr>
        <p:spPr>
          <a:xfrm>
            <a:off x="5067605" y="2673076"/>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El plano</a:t>
            </a:r>
          </a:p>
          <a:p>
            <a:endParaRPr lang="es-ES" dirty="0"/>
          </a:p>
        </p:txBody>
      </p:sp>
      <p:sp>
        <p:nvSpPr>
          <p:cNvPr id="30" name="Marcador de contenido 7">
            <a:extLst>
              <a:ext uri="{FF2B5EF4-FFF2-40B4-BE49-F238E27FC236}">
                <a16:creationId xmlns:a16="http://schemas.microsoft.com/office/drawing/2014/main" id="{2CFFE6C0-41D8-4463-A8D5-74FA5E68576F}"/>
              </a:ext>
            </a:extLst>
          </p:cNvPr>
          <p:cNvSpPr txBox="1">
            <a:spLocks/>
          </p:cNvSpPr>
          <p:nvPr/>
        </p:nvSpPr>
        <p:spPr>
          <a:xfrm>
            <a:off x="7265198" y="2652916"/>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El volumen</a:t>
            </a:r>
          </a:p>
          <a:p>
            <a:endParaRPr lang="es-ES" dirty="0"/>
          </a:p>
        </p:txBody>
      </p:sp>
      <p:sp>
        <p:nvSpPr>
          <p:cNvPr id="31" name="Marcador de contenido 7">
            <a:extLst>
              <a:ext uri="{FF2B5EF4-FFF2-40B4-BE49-F238E27FC236}">
                <a16:creationId xmlns:a16="http://schemas.microsoft.com/office/drawing/2014/main" id="{365BC2FC-99EA-451C-89D2-BCE1B7835C5C}"/>
              </a:ext>
            </a:extLst>
          </p:cNvPr>
          <p:cNvSpPr txBox="1">
            <a:spLocks/>
          </p:cNvSpPr>
          <p:nvPr/>
        </p:nvSpPr>
        <p:spPr>
          <a:xfrm>
            <a:off x="838200" y="4263050"/>
            <a:ext cx="10515600" cy="12125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Los elementos prácticos se centran en el contenido y el alcance de un diseño. Son interpretados por la mente, permitiendo atribuir características y significados a las formas.</a:t>
            </a:r>
          </a:p>
          <a:p>
            <a:endParaRPr lang="es-ES" dirty="0"/>
          </a:p>
        </p:txBody>
      </p:sp>
      <p:sp>
        <p:nvSpPr>
          <p:cNvPr id="32" name="Marcador de contenido 2">
            <a:extLst>
              <a:ext uri="{FF2B5EF4-FFF2-40B4-BE49-F238E27FC236}">
                <a16:creationId xmlns:a16="http://schemas.microsoft.com/office/drawing/2014/main" id="{6BA01590-BC3C-466F-9EA7-424165E456F2}"/>
              </a:ext>
            </a:extLst>
          </p:cNvPr>
          <p:cNvSpPr txBox="1">
            <a:spLocks/>
          </p:cNvSpPr>
          <p:nvPr/>
        </p:nvSpPr>
        <p:spPr>
          <a:xfrm>
            <a:off x="179774" y="3664648"/>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Elementos prácticos</a:t>
            </a:r>
          </a:p>
        </p:txBody>
      </p:sp>
      <p:sp>
        <p:nvSpPr>
          <p:cNvPr id="33" name="Marcador de contenido 7">
            <a:extLst>
              <a:ext uri="{FF2B5EF4-FFF2-40B4-BE49-F238E27FC236}">
                <a16:creationId xmlns:a16="http://schemas.microsoft.com/office/drawing/2014/main" id="{8CB6E6B7-4EC6-43D0-BD56-E298011F6D89}"/>
              </a:ext>
            </a:extLst>
          </p:cNvPr>
          <p:cNvSpPr txBox="1">
            <a:spLocks/>
          </p:cNvSpPr>
          <p:nvPr/>
        </p:nvSpPr>
        <p:spPr>
          <a:xfrm>
            <a:off x="1500196" y="6111175"/>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Representación</a:t>
            </a:r>
          </a:p>
          <a:p>
            <a:endParaRPr lang="es-ES" dirty="0"/>
          </a:p>
        </p:txBody>
      </p:sp>
      <p:sp>
        <p:nvSpPr>
          <p:cNvPr id="35" name="Marcador de contenido 7">
            <a:extLst>
              <a:ext uri="{FF2B5EF4-FFF2-40B4-BE49-F238E27FC236}">
                <a16:creationId xmlns:a16="http://schemas.microsoft.com/office/drawing/2014/main" id="{F5059ABB-8994-437D-9FDA-F96F631CAC6A}"/>
              </a:ext>
            </a:extLst>
          </p:cNvPr>
          <p:cNvSpPr txBox="1">
            <a:spLocks/>
          </p:cNvSpPr>
          <p:nvPr/>
        </p:nvSpPr>
        <p:spPr>
          <a:xfrm>
            <a:off x="3886114" y="5419407"/>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Significado</a:t>
            </a:r>
          </a:p>
          <a:p>
            <a:endParaRPr lang="es-ES" dirty="0"/>
          </a:p>
        </p:txBody>
      </p:sp>
      <p:sp>
        <p:nvSpPr>
          <p:cNvPr id="36" name="Marcador de contenido 7">
            <a:extLst>
              <a:ext uri="{FF2B5EF4-FFF2-40B4-BE49-F238E27FC236}">
                <a16:creationId xmlns:a16="http://schemas.microsoft.com/office/drawing/2014/main" id="{07DF1374-0CD3-4F9B-AB04-B7F0E1332BB7}"/>
              </a:ext>
            </a:extLst>
          </p:cNvPr>
          <p:cNvSpPr txBox="1">
            <a:spLocks/>
          </p:cNvSpPr>
          <p:nvPr/>
        </p:nvSpPr>
        <p:spPr>
          <a:xfrm>
            <a:off x="6236004" y="6073995"/>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Función</a:t>
            </a:r>
          </a:p>
          <a:p>
            <a:endParaRPr lang="es-ES" dirty="0"/>
          </a:p>
        </p:txBody>
      </p:sp>
      <p:sp>
        <p:nvSpPr>
          <p:cNvPr id="42" name="CuadroTexto 41">
            <a:extLst>
              <a:ext uri="{FF2B5EF4-FFF2-40B4-BE49-F238E27FC236}">
                <a16:creationId xmlns:a16="http://schemas.microsoft.com/office/drawing/2014/main" id="{3F001AAA-1468-4CC2-AD96-3F864C75E95B}"/>
              </a:ext>
            </a:extLst>
          </p:cNvPr>
          <p:cNvSpPr txBox="1"/>
          <p:nvPr/>
        </p:nvSpPr>
        <p:spPr>
          <a:xfrm>
            <a:off x="1736558" y="3232812"/>
            <a:ext cx="637673" cy="369332"/>
          </a:xfrm>
          <a:prstGeom prst="rect">
            <a:avLst/>
          </a:prstGeom>
          <a:noFill/>
        </p:spPr>
        <p:txBody>
          <a:bodyPr wrap="square">
            <a:spAutoFit/>
          </a:bodyPr>
          <a:lstStyle/>
          <a:p>
            <a:r>
              <a:rPr lang="es-ES" b="1" dirty="0"/>
              <a:t>∙</a:t>
            </a:r>
            <a:endParaRPr lang="es-ES" dirty="0"/>
          </a:p>
        </p:txBody>
      </p:sp>
      <p:cxnSp>
        <p:nvCxnSpPr>
          <p:cNvPr id="44" name="Conector recto 43">
            <a:extLst>
              <a:ext uri="{FF2B5EF4-FFF2-40B4-BE49-F238E27FC236}">
                <a16:creationId xmlns:a16="http://schemas.microsoft.com/office/drawing/2014/main" id="{C8614820-8E50-424C-BD56-06C66E9AF8A9}"/>
              </a:ext>
            </a:extLst>
          </p:cNvPr>
          <p:cNvCxnSpPr/>
          <p:nvPr/>
        </p:nvCxnSpPr>
        <p:spPr>
          <a:xfrm>
            <a:off x="3047915" y="3417478"/>
            <a:ext cx="2019690" cy="0"/>
          </a:xfrm>
          <a:prstGeom prst="line">
            <a:avLst/>
          </a:prstGeom>
        </p:spPr>
        <p:style>
          <a:lnRef idx="2">
            <a:schemeClr val="dk1"/>
          </a:lnRef>
          <a:fillRef idx="0">
            <a:schemeClr val="dk1"/>
          </a:fillRef>
          <a:effectRef idx="1">
            <a:schemeClr val="dk1"/>
          </a:effectRef>
          <a:fontRef idx="minor">
            <a:schemeClr val="tx1"/>
          </a:fontRef>
        </p:style>
      </p:cxnSp>
      <p:sp>
        <p:nvSpPr>
          <p:cNvPr id="45" name="Rectángulo 44">
            <a:extLst>
              <a:ext uri="{FF2B5EF4-FFF2-40B4-BE49-F238E27FC236}">
                <a16:creationId xmlns:a16="http://schemas.microsoft.com/office/drawing/2014/main" id="{7D580C39-93BA-44FF-993C-4EA1AD319658}"/>
              </a:ext>
            </a:extLst>
          </p:cNvPr>
          <p:cNvSpPr/>
          <p:nvPr/>
        </p:nvSpPr>
        <p:spPr>
          <a:xfrm>
            <a:off x="5934623" y="3248416"/>
            <a:ext cx="984750" cy="9555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m3d="http://schemas.microsoft.com/office/drawing/2017/model3d" Requires="am3d">
          <p:graphicFrame>
            <p:nvGraphicFramePr>
              <p:cNvPr id="46" name="Modelo 3D 45" descr="Cubo rojo">
                <a:extLst>
                  <a:ext uri="{FF2B5EF4-FFF2-40B4-BE49-F238E27FC236}">
                    <a16:creationId xmlns:a16="http://schemas.microsoft.com/office/drawing/2014/main" id="{31EF3D6C-8F0F-460E-BCFC-D0C0E91F8B8C}"/>
                  </a:ext>
                </a:extLst>
              </p:cNvPr>
              <p:cNvGraphicFramePr>
                <a:graphicFrameLocks noChangeAspect="1"/>
              </p:cNvGraphicFramePr>
              <p:nvPr>
                <p:extLst>
                  <p:ext uri="{D42A27DB-BD31-4B8C-83A1-F6EECF244321}">
                    <p14:modId xmlns:p14="http://schemas.microsoft.com/office/powerpoint/2010/main" val="3084074957"/>
                  </p:ext>
                </p:extLst>
              </p:nvPr>
            </p:nvGraphicFramePr>
            <p:xfrm>
              <a:off x="8176111" y="3020958"/>
              <a:ext cx="1027662" cy="1162372"/>
            </p:xfrm>
            <a:graphic>
              <a:graphicData uri="http://schemas.microsoft.com/office/drawing/2017/model3d">
                <am3d:model3d r:embed="rId3">
                  <am3d:spPr>
                    <a:xfrm>
                      <a:off x="0" y="0"/>
                      <a:ext cx="1027662" cy="1162372"/>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8700000" ay="1800000" az="9600000"/>
                    <am3d:postTrans dx="0" dy="0" dz="0"/>
                  </am3d:trans>
                  <am3d:raster rName="Office3DRenderer" rVer="16.0.8326">
                    <am3d:blip r:embed="rId4"/>
                  </am3d:raster>
                  <am3d:objViewport viewportSz="11747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Modelo 3D 45" descr="Cubo rojo">
                <a:extLst>
                  <a:ext uri="{FF2B5EF4-FFF2-40B4-BE49-F238E27FC236}">
                    <a16:creationId xmlns:a16="http://schemas.microsoft.com/office/drawing/2014/main" id="{31EF3D6C-8F0F-460E-BCFC-D0C0E91F8B8C}"/>
                  </a:ext>
                </a:extLst>
              </p:cNvPr>
              <p:cNvPicPr>
                <a:picLocks noGrp="1" noRot="1" noChangeAspect="1" noMove="1" noResize="1" noEditPoints="1" noAdjustHandles="1" noChangeArrowheads="1" noChangeShapeType="1" noCrop="1"/>
              </p:cNvPicPr>
              <p:nvPr/>
            </p:nvPicPr>
            <p:blipFill>
              <a:blip r:embed="rId4"/>
              <a:stretch>
                <a:fillRect/>
              </a:stretch>
            </p:blipFill>
            <p:spPr>
              <a:xfrm>
                <a:off x="8176111" y="3020958"/>
                <a:ext cx="1027662" cy="1162372"/>
              </a:xfrm>
              <a:prstGeom prst="rect">
                <a:avLst/>
              </a:prstGeom>
            </p:spPr>
          </p:pic>
        </mc:Fallback>
      </mc:AlternateContent>
      <p:pic>
        <p:nvPicPr>
          <p:cNvPr id="48" name="Imagen 47">
            <a:extLst>
              <a:ext uri="{FF2B5EF4-FFF2-40B4-BE49-F238E27FC236}">
                <a16:creationId xmlns:a16="http://schemas.microsoft.com/office/drawing/2014/main" id="{55BF3CE0-D67E-4040-B40D-87DD213794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476" y="5907332"/>
            <a:ext cx="898035" cy="898035"/>
          </a:xfrm>
          <a:prstGeom prst="rect">
            <a:avLst/>
          </a:prstGeom>
        </p:spPr>
      </p:pic>
      <p:pic>
        <p:nvPicPr>
          <p:cNvPr id="3" name="Imagen 2">
            <a:extLst>
              <a:ext uri="{FF2B5EF4-FFF2-40B4-BE49-F238E27FC236}">
                <a16:creationId xmlns:a16="http://schemas.microsoft.com/office/drawing/2014/main" id="{21048F0E-FD16-4365-810E-426DBF075CD6}"/>
              </a:ext>
            </a:extLst>
          </p:cNvPr>
          <p:cNvPicPr>
            <a:picLocks noChangeAspect="1"/>
          </p:cNvPicPr>
          <p:nvPr/>
        </p:nvPicPr>
        <p:blipFill>
          <a:blip r:embed="rId6"/>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904670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trella: 5 puntas 44">
            <a:extLst>
              <a:ext uri="{FF2B5EF4-FFF2-40B4-BE49-F238E27FC236}">
                <a16:creationId xmlns:a16="http://schemas.microsoft.com/office/drawing/2014/main" id="{C4119086-BC6E-49F9-A96F-55CB4D421F56}"/>
              </a:ext>
            </a:extLst>
          </p:cNvPr>
          <p:cNvSpPr/>
          <p:nvPr/>
        </p:nvSpPr>
        <p:spPr>
          <a:xfrm>
            <a:off x="5920084" y="5661527"/>
            <a:ext cx="875071" cy="776287"/>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08F3DDBC-77AC-4149-A8D1-B5027D633BC8}"/>
              </a:ext>
            </a:extLst>
          </p:cNvPr>
          <p:cNvSpPr/>
          <p:nvPr/>
        </p:nvSpPr>
        <p:spPr>
          <a:xfrm rot="15949861">
            <a:off x="5740107" y="3083091"/>
            <a:ext cx="1033800" cy="598402"/>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Elementos de diseño</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27</a:t>
            </a:fld>
            <a:endParaRPr lang="es-ES" dirty="0"/>
          </a:p>
        </p:txBody>
      </p:sp>
      <p:sp>
        <p:nvSpPr>
          <p:cNvPr id="8" name="Marcador de contenido 7">
            <a:extLst>
              <a:ext uri="{FF2B5EF4-FFF2-40B4-BE49-F238E27FC236}">
                <a16:creationId xmlns:a16="http://schemas.microsoft.com/office/drawing/2014/main" id="{55EBFD98-3FBA-452F-9AEF-45F8600B1189}"/>
              </a:ext>
            </a:extLst>
          </p:cNvPr>
          <p:cNvSpPr>
            <a:spLocks noGrp="1"/>
          </p:cNvSpPr>
          <p:nvPr>
            <p:ph idx="1"/>
          </p:nvPr>
        </p:nvSpPr>
        <p:spPr>
          <a:xfrm>
            <a:off x="838200" y="1513774"/>
            <a:ext cx="10515600" cy="1212543"/>
          </a:xfrm>
        </p:spPr>
        <p:txBody>
          <a:bodyPr>
            <a:normAutofit/>
          </a:bodyPr>
          <a:lstStyle/>
          <a:p>
            <a:r>
              <a:rPr lang="es-ES" dirty="0"/>
              <a:t>Características visuales de los elementos.</a:t>
            </a:r>
          </a:p>
          <a:p>
            <a:endParaRPr lang="es-ES" dirty="0"/>
          </a:p>
        </p:txBody>
      </p:sp>
      <p:sp>
        <p:nvSpPr>
          <p:cNvPr id="18" name="Marcador de contenido 2">
            <a:extLst>
              <a:ext uri="{FF2B5EF4-FFF2-40B4-BE49-F238E27FC236}">
                <a16:creationId xmlns:a16="http://schemas.microsoft.com/office/drawing/2014/main" id="{BCF520E1-44DA-40C6-943C-A506A688A08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Elementos visuales</a:t>
            </a:r>
          </a:p>
        </p:txBody>
      </p:sp>
      <p:sp>
        <p:nvSpPr>
          <p:cNvPr id="19" name="Marcador de contenido 7">
            <a:extLst>
              <a:ext uri="{FF2B5EF4-FFF2-40B4-BE49-F238E27FC236}">
                <a16:creationId xmlns:a16="http://schemas.microsoft.com/office/drawing/2014/main" id="{4B6DD44C-F352-42F4-92D0-FDBE5D734CAF}"/>
              </a:ext>
            </a:extLst>
          </p:cNvPr>
          <p:cNvSpPr txBox="1">
            <a:spLocks/>
          </p:cNvSpPr>
          <p:nvPr/>
        </p:nvSpPr>
        <p:spPr>
          <a:xfrm>
            <a:off x="500957" y="2152939"/>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Forma</a:t>
            </a:r>
          </a:p>
          <a:p>
            <a:endParaRPr lang="es-ES" dirty="0"/>
          </a:p>
        </p:txBody>
      </p:sp>
      <p:sp>
        <p:nvSpPr>
          <p:cNvPr id="28" name="Marcador de contenido 7">
            <a:extLst>
              <a:ext uri="{FF2B5EF4-FFF2-40B4-BE49-F238E27FC236}">
                <a16:creationId xmlns:a16="http://schemas.microsoft.com/office/drawing/2014/main" id="{24581A61-32AD-433E-B594-F41D0E71BFB3}"/>
              </a:ext>
            </a:extLst>
          </p:cNvPr>
          <p:cNvSpPr txBox="1">
            <a:spLocks/>
          </p:cNvSpPr>
          <p:nvPr/>
        </p:nvSpPr>
        <p:spPr>
          <a:xfrm>
            <a:off x="2718787" y="2155364"/>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Medida</a:t>
            </a:r>
          </a:p>
          <a:p>
            <a:endParaRPr lang="es-ES" dirty="0"/>
          </a:p>
        </p:txBody>
      </p:sp>
      <p:sp>
        <p:nvSpPr>
          <p:cNvPr id="29" name="Marcador de contenido 7">
            <a:extLst>
              <a:ext uri="{FF2B5EF4-FFF2-40B4-BE49-F238E27FC236}">
                <a16:creationId xmlns:a16="http://schemas.microsoft.com/office/drawing/2014/main" id="{2DC2AE3B-4A98-479C-8CDD-F02114C37D8C}"/>
              </a:ext>
            </a:extLst>
          </p:cNvPr>
          <p:cNvSpPr txBox="1">
            <a:spLocks/>
          </p:cNvSpPr>
          <p:nvPr/>
        </p:nvSpPr>
        <p:spPr>
          <a:xfrm>
            <a:off x="4942690" y="2157789"/>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Color</a:t>
            </a:r>
          </a:p>
          <a:p>
            <a:endParaRPr lang="es-ES" dirty="0"/>
          </a:p>
        </p:txBody>
      </p:sp>
      <p:sp>
        <p:nvSpPr>
          <p:cNvPr id="30" name="Marcador de contenido 7">
            <a:extLst>
              <a:ext uri="{FF2B5EF4-FFF2-40B4-BE49-F238E27FC236}">
                <a16:creationId xmlns:a16="http://schemas.microsoft.com/office/drawing/2014/main" id="{2CFFE6C0-41D8-4463-A8D5-74FA5E68576F}"/>
              </a:ext>
            </a:extLst>
          </p:cNvPr>
          <p:cNvSpPr txBox="1">
            <a:spLocks/>
          </p:cNvSpPr>
          <p:nvPr/>
        </p:nvSpPr>
        <p:spPr>
          <a:xfrm>
            <a:off x="7154447" y="2155364"/>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Textura</a:t>
            </a:r>
          </a:p>
          <a:p>
            <a:endParaRPr lang="es-ES" dirty="0"/>
          </a:p>
        </p:txBody>
      </p:sp>
      <p:sp>
        <p:nvSpPr>
          <p:cNvPr id="31" name="Marcador de contenido 7">
            <a:extLst>
              <a:ext uri="{FF2B5EF4-FFF2-40B4-BE49-F238E27FC236}">
                <a16:creationId xmlns:a16="http://schemas.microsoft.com/office/drawing/2014/main" id="{365BC2FC-99EA-451C-89D2-BCE1B7835C5C}"/>
              </a:ext>
            </a:extLst>
          </p:cNvPr>
          <p:cNvSpPr txBox="1">
            <a:spLocks/>
          </p:cNvSpPr>
          <p:nvPr/>
        </p:nvSpPr>
        <p:spPr>
          <a:xfrm>
            <a:off x="838200" y="4263050"/>
            <a:ext cx="10515600" cy="1212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Aquellos que definen las características de ubicación e interrelacionan las formas entre sí.</a:t>
            </a:r>
          </a:p>
          <a:p>
            <a:endParaRPr lang="es-ES" dirty="0"/>
          </a:p>
        </p:txBody>
      </p:sp>
      <p:sp>
        <p:nvSpPr>
          <p:cNvPr id="32" name="Marcador de contenido 2">
            <a:extLst>
              <a:ext uri="{FF2B5EF4-FFF2-40B4-BE49-F238E27FC236}">
                <a16:creationId xmlns:a16="http://schemas.microsoft.com/office/drawing/2014/main" id="{6BA01590-BC3C-466F-9EA7-424165E456F2}"/>
              </a:ext>
            </a:extLst>
          </p:cNvPr>
          <p:cNvSpPr txBox="1">
            <a:spLocks/>
          </p:cNvSpPr>
          <p:nvPr/>
        </p:nvSpPr>
        <p:spPr>
          <a:xfrm>
            <a:off x="179774" y="3664648"/>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Elementos de relación</a:t>
            </a:r>
          </a:p>
        </p:txBody>
      </p:sp>
      <p:sp>
        <p:nvSpPr>
          <p:cNvPr id="33" name="Marcador de contenido 7">
            <a:extLst>
              <a:ext uri="{FF2B5EF4-FFF2-40B4-BE49-F238E27FC236}">
                <a16:creationId xmlns:a16="http://schemas.microsoft.com/office/drawing/2014/main" id="{8CB6E6B7-4EC6-43D0-BD56-E298011F6D89}"/>
              </a:ext>
            </a:extLst>
          </p:cNvPr>
          <p:cNvSpPr txBox="1">
            <a:spLocks/>
          </p:cNvSpPr>
          <p:nvPr/>
        </p:nvSpPr>
        <p:spPr>
          <a:xfrm>
            <a:off x="461568" y="5090147"/>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Dirección</a:t>
            </a:r>
          </a:p>
          <a:p>
            <a:endParaRPr lang="es-ES" dirty="0"/>
          </a:p>
        </p:txBody>
      </p:sp>
      <p:sp>
        <p:nvSpPr>
          <p:cNvPr id="35" name="Marcador de contenido 7">
            <a:extLst>
              <a:ext uri="{FF2B5EF4-FFF2-40B4-BE49-F238E27FC236}">
                <a16:creationId xmlns:a16="http://schemas.microsoft.com/office/drawing/2014/main" id="{F5059ABB-8994-437D-9FDA-F96F631CAC6A}"/>
              </a:ext>
            </a:extLst>
          </p:cNvPr>
          <p:cNvSpPr txBox="1">
            <a:spLocks/>
          </p:cNvSpPr>
          <p:nvPr/>
        </p:nvSpPr>
        <p:spPr>
          <a:xfrm>
            <a:off x="2715594" y="5063579"/>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Posición</a:t>
            </a:r>
          </a:p>
          <a:p>
            <a:endParaRPr lang="es-ES" dirty="0"/>
          </a:p>
        </p:txBody>
      </p:sp>
      <p:sp>
        <p:nvSpPr>
          <p:cNvPr id="36" name="Marcador de contenido 7">
            <a:extLst>
              <a:ext uri="{FF2B5EF4-FFF2-40B4-BE49-F238E27FC236}">
                <a16:creationId xmlns:a16="http://schemas.microsoft.com/office/drawing/2014/main" id="{07DF1374-0CD3-4F9B-AB04-B7F0E1332BB7}"/>
              </a:ext>
            </a:extLst>
          </p:cNvPr>
          <p:cNvSpPr txBox="1">
            <a:spLocks/>
          </p:cNvSpPr>
          <p:nvPr/>
        </p:nvSpPr>
        <p:spPr>
          <a:xfrm>
            <a:off x="4780671" y="5091082"/>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Espacio</a:t>
            </a:r>
          </a:p>
          <a:p>
            <a:endParaRPr lang="es-ES" dirty="0"/>
          </a:p>
        </p:txBody>
      </p:sp>
      <p:sp>
        <p:nvSpPr>
          <p:cNvPr id="3" name="Cruz 2">
            <a:extLst>
              <a:ext uri="{FF2B5EF4-FFF2-40B4-BE49-F238E27FC236}">
                <a16:creationId xmlns:a16="http://schemas.microsoft.com/office/drawing/2014/main" id="{8A3EE0B8-5D32-437F-A10C-3616AA7F4106}"/>
              </a:ext>
            </a:extLst>
          </p:cNvPr>
          <p:cNvSpPr/>
          <p:nvPr/>
        </p:nvSpPr>
        <p:spPr>
          <a:xfrm rot="2749668">
            <a:off x="1391103" y="2738830"/>
            <a:ext cx="932418" cy="988488"/>
          </a:xfrm>
          <a:prstGeom prst="plus">
            <a:avLst>
              <a:gd name="adj" fmla="val 40624"/>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a:extLst>
              <a:ext uri="{FF2B5EF4-FFF2-40B4-BE49-F238E27FC236}">
                <a16:creationId xmlns:a16="http://schemas.microsoft.com/office/drawing/2014/main" id="{E0435123-4BCC-4621-B7AB-C29E7732FFB1}"/>
              </a:ext>
            </a:extLst>
          </p:cNvPr>
          <p:cNvSpPr/>
          <p:nvPr/>
        </p:nvSpPr>
        <p:spPr>
          <a:xfrm>
            <a:off x="3219744" y="2676160"/>
            <a:ext cx="1033800" cy="5984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D7C3E5C1-D59D-4FB7-846E-829DF3CCB37A}"/>
              </a:ext>
            </a:extLst>
          </p:cNvPr>
          <p:cNvSpPr/>
          <p:nvPr/>
        </p:nvSpPr>
        <p:spPr>
          <a:xfrm>
            <a:off x="3979271" y="3206758"/>
            <a:ext cx="548546" cy="3315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FD577021-309F-4C47-B4C3-B7C285823E00}"/>
              </a:ext>
            </a:extLst>
          </p:cNvPr>
          <p:cNvSpPr/>
          <p:nvPr/>
        </p:nvSpPr>
        <p:spPr>
          <a:xfrm>
            <a:off x="4527817" y="3433990"/>
            <a:ext cx="307718" cy="2086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Elipse 24">
            <a:extLst>
              <a:ext uri="{FF2B5EF4-FFF2-40B4-BE49-F238E27FC236}">
                <a16:creationId xmlns:a16="http://schemas.microsoft.com/office/drawing/2014/main" id="{23491BD8-2774-43CA-8DF3-3366B4743646}"/>
              </a:ext>
            </a:extLst>
          </p:cNvPr>
          <p:cNvSpPr/>
          <p:nvPr/>
        </p:nvSpPr>
        <p:spPr>
          <a:xfrm>
            <a:off x="6121348" y="2597080"/>
            <a:ext cx="1033800" cy="59840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72666D26-238A-4FF5-88D6-D02C6CF4A66B}"/>
              </a:ext>
            </a:extLst>
          </p:cNvPr>
          <p:cNvSpPr/>
          <p:nvPr/>
        </p:nvSpPr>
        <p:spPr>
          <a:xfrm>
            <a:off x="5273569" y="2580809"/>
            <a:ext cx="1033800" cy="59840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7BE5C959-D35B-43F7-ADA7-2B4C66481507}"/>
              </a:ext>
            </a:extLst>
          </p:cNvPr>
          <p:cNvSpPr/>
          <p:nvPr/>
        </p:nvSpPr>
        <p:spPr>
          <a:xfrm>
            <a:off x="7767664" y="2643261"/>
            <a:ext cx="1512544" cy="1455524"/>
          </a:xfrm>
          <a:prstGeom prst="rect">
            <a:avLst/>
          </a:prstGeom>
          <a:blipFill dpi="0"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4A4A08A7-C408-4393-9070-EE8B0B6E8E04}"/>
              </a:ext>
            </a:extLst>
          </p:cNvPr>
          <p:cNvSpPr/>
          <p:nvPr/>
        </p:nvSpPr>
        <p:spPr>
          <a:xfrm>
            <a:off x="807190" y="5079075"/>
            <a:ext cx="9977619" cy="1732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Marcador de contenido 7">
            <a:extLst>
              <a:ext uri="{FF2B5EF4-FFF2-40B4-BE49-F238E27FC236}">
                <a16:creationId xmlns:a16="http://schemas.microsoft.com/office/drawing/2014/main" id="{EE58D352-A112-4579-ACD9-994704FF510D}"/>
              </a:ext>
            </a:extLst>
          </p:cNvPr>
          <p:cNvSpPr txBox="1">
            <a:spLocks/>
          </p:cNvSpPr>
          <p:nvPr/>
        </p:nvSpPr>
        <p:spPr>
          <a:xfrm>
            <a:off x="7110459" y="5101691"/>
            <a:ext cx="2718787" cy="523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b="1" dirty="0"/>
              <a:t>Gravedad</a:t>
            </a:r>
          </a:p>
          <a:p>
            <a:endParaRPr lang="es-ES" dirty="0"/>
          </a:p>
        </p:txBody>
      </p:sp>
      <p:sp>
        <p:nvSpPr>
          <p:cNvPr id="12" name="Estrella: 5 puntas 11">
            <a:extLst>
              <a:ext uri="{FF2B5EF4-FFF2-40B4-BE49-F238E27FC236}">
                <a16:creationId xmlns:a16="http://schemas.microsoft.com/office/drawing/2014/main" id="{1F5BF6FB-0C92-4ED6-A41E-6146D348A0E6}"/>
              </a:ext>
            </a:extLst>
          </p:cNvPr>
          <p:cNvSpPr/>
          <p:nvPr/>
        </p:nvSpPr>
        <p:spPr>
          <a:xfrm>
            <a:off x="838200" y="5653106"/>
            <a:ext cx="875071" cy="77628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strella: 5 puntas 41">
            <a:extLst>
              <a:ext uri="{FF2B5EF4-FFF2-40B4-BE49-F238E27FC236}">
                <a16:creationId xmlns:a16="http://schemas.microsoft.com/office/drawing/2014/main" id="{BCFCAD3E-DC84-4FD3-A6B7-AE82DC5AA6DE}"/>
              </a:ext>
            </a:extLst>
          </p:cNvPr>
          <p:cNvSpPr/>
          <p:nvPr/>
        </p:nvSpPr>
        <p:spPr>
          <a:xfrm rot="20498113">
            <a:off x="1751079" y="5612578"/>
            <a:ext cx="875071" cy="77628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strella: 5 puntas 43">
            <a:extLst>
              <a:ext uri="{FF2B5EF4-FFF2-40B4-BE49-F238E27FC236}">
                <a16:creationId xmlns:a16="http://schemas.microsoft.com/office/drawing/2014/main" id="{7F23976A-591B-4F2A-9266-7722CA4D28F3}"/>
              </a:ext>
            </a:extLst>
          </p:cNvPr>
          <p:cNvSpPr/>
          <p:nvPr/>
        </p:nvSpPr>
        <p:spPr>
          <a:xfrm>
            <a:off x="5647683" y="5730662"/>
            <a:ext cx="875071" cy="77628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strella: 5 puntas 45">
            <a:extLst>
              <a:ext uri="{FF2B5EF4-FFF2-40B4-BE49-F238E27FC236}">
                <a16:creationId xmlns:a16="http://schemas.microsoft.com/office/drawing/2014/main" id="{3DE664D7-F09F-4326-A03C-151EAC9D8E5B}"/>
              </a:ext>
            </a:extLst>
          </p:cNvPr>
          <p:cNvSpPr/>
          <p:nvPr/>
        </p:nvSpPr>
        <p:spPr>
          <a:xfrm rot="275937">
            <a:off x="8032316" y="5980178"/>
            <a:ext cx="875071" cy="77628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732CA7C3-E381-4B0A-8A11-09965875D5AE}"/>
              </a:ext>
            </a:extLst>
          </p:cNvPr>
          <p:cNvSpPr/>
          <p:nvPr/>
        </p:nvSpPr>
        <p:spPr>
          <a:xfrm>
            <a:off x="8798936" y="5938315"/>
            <a:ext cx="350124" cy="3609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Elipse 46">
            <a:extLst>
              <a:ext uri="{FF2B5EF4-FFF2-40B4-BE49-F238E27FC236}">
                <a16:creationId xmlns:a16="http://schemas.microsoft.com/office/drawing/2014/main" id="{58750D7A-5F3A-45DF-BAA8-FFD4F7F5D8B9}"/>
              </a:ext>
            </a:extLst>
          </p:cNvPr>
          <p:cNvSpPr/>
          <p:nvPr/>
        </p:nvSpPr>
        <p:spPr>
          <a:xfrm>
            <a:off x="3450779" y="6429332"/>
            <a:ext cx="350124" cy="3609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8" name="Elipse 47">
            <a:extLst>
              <a:ext uri="{FF2B5EF4-FFF2-40B4-BE49-F238E27FC236}">
                <a16:creationId xmlns:a16="http://schemas.microsoft.com/office/drawing/2014/main" id="{E8B5AEF9-7DBE-4785-B90A-C3BB83F47FCF}"/>
              </a:ext>
            </a:extLst>
          </p:cNvPr>
          <p:cNvSpPr/>
          <p:nvPr/>
        </p:nvSpPr>
        <p:spPr>
          <a:xfrm>
            <a:off x="4341996" y="5458415"/>
            <a:ext cx="350124" cy="3609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10">
            <a:extLst>
              <a:ext uri="{FF2B5EF4-FFF2-40B4-BE49-F238E27FC236}">
                <a16:creationId xmlns:a16="http://schemas.microsoft.com/office/drawing/2014/main" id="{516F9289-CE85-C5EF-C16C-99F8F8934421}"/>
              </a:ext>
            </a:extLst>
          </p:cNvPr>
          <p:cNvPicPr>
            <a:picLocks noChangeAspect="1"/>
          </p:cNvPicPr>
          <p:nvPr/>
        </p:nvPicPr>
        <p:blipFill>
          <a:blip r:embed="rId5"/>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1454273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780674"/>
          </a:xfrm>
        </p:spPr>
        <p:txBody>
          <a:bodyPr>
            <a:normAutofit/>
          </a:bodyPr>
          <a:lstStyle/>
          <a:p>
            <a:r>
              <a:rPr lang="es-ES" sz="3600" dirty="0"/>
              <a:t>Caso práctico 2: “Analizando diseños de sitios web. Buenas y malas prácticas”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28</a:t>
            </a:fld>
            <a:endParaRPr lang="es-ES" dirty="0"/>
          </a:p>
        </p:txBody>
      </p:sp>
      <p:sp>
        <p:nvSpPr>
          <p:cNvPr id="12" name="CuadroTexto 11">
            <a:extLst>
              <a:ext uri="{FF2B5EF4-FFF2-40B4-BE49-F238E27FC236}">
                <a16:creationId xmlns:a16="http://schemas.microsoft.com/office/drawing/2014/main" id="{34B456FC-693A-457D-A727-F66A158BE05D}"/>
              </a:ext>
            </a:extLst>
          </p:cNvPr>
          <p:cNvSpPr txBox="1"/>
          <p:nvPr/>
        </p:nvSpPr>
        <p:spPr>
          <a:xfrm>
            <a:off x="650408" y="2089229"/>
            <a:ext cx="6104020" cy="523220"/>
          </a:xfrm>
          <a:prstGeom prst="rect">
            <a:avLst/>
          </a:prstGeom>
          <a:noFill/>
        </p:spPr>
        <p:txBody>
          <a:bodyPr wrap="square">
            <a:spAutoFit/>
          </a:bodyPr>
          <a:lstStyle/>
          <a:p>
            <a:r>
              <a:rPr lang="es-ES" sz="2800" b="1" dirty="0"/>
              <a:t>www.uc3m.es/Inicio</a:t>
            </a:r>
          </a:p>
        </p:txBody>
      </p:sp>
      <p:sp>
        <p:nvSpPr>
          <p:cNvPr id="13" name="CuadroTexto 12">
            <a:extLst>
              <a:ext uri="{FF2B5EF4-FFF2-40B4-BE49-F238E27FC236}">
                <a16:creationId xmlns:a16="http://schemas.microsoft.com/office/drawing/2014/main" id="{C7FD7DF7-A3B2-471B-932D-6050B2B13031}"/>
              </a:ext>
            </a:extLst>
          </p:cNvPr>
          <p:cNvSpPr txBox="1"/>
          <p:nvPr/>
        </p:nvSpPr>
        <p:spPr>
          <a:xfrm>
            <a:off x="650408" y="3736407"/>
            <a:ext cx="5437574" cy="523220"/>
          </a:xfrm>
          <a:prstGeom prst="rect">
            <a:avLst/>
          </a:prstGeom>
          <a:noFill/>
        </p:spPr>
        <p:txBody>
          <a:bodyPr wrap="square" rtlCol="0">
            <a:spAutoFit/>
          </a:bodyPr>
          <a:lstStyle/>
          <a:p>
            <a:r>
              <a:rPr lang="es-ES" sz="2800" b="1" dirty="0"/>
              <a:t>activaclub.es/almeria-2/</a:t>
            </a:r>
          </a:p>
        </p:txBody>
      </p:sp>
      <p:sp>
        <p:nvSpPr>
          <p:cNvPr id="14" name="CuadroTexto 13">
            <a:extLst>
              <a:ext uri="{FF2B5EF4-FFF2-40B4-BE49-F238E27FC236}">
                <a16:creationId xmlns:a16="http://schemas.microsoft.com/office/drawing/2014/main" id="{B42698A5-BA54-42DC-B15D-23BD66A99272}"/>
              </a:ext>
            </a:extLst>
          </p:cNvPr>
          <p:cNvSpPr txBox="1"/>
          <p:nvPr/>
        </p:nvSpPr>
        <p:spPr>
          <a:xfrm>
            <a:off x="782755" y="5383585"/>
            <a:ext cx="6104020" cy="523220"/>
          </a:xfrm>
          <a:prstGeom prst="rect">
            <a:avLst/>
          </a:prstGeom>
          <a:noFill/>
        </p:spPr>
        <p:txBody>
          <a:bodyPr wrap="square">
            <a:spAutoFit/>
          </a:bodyPr>
          <a:lstStyle/>
          <a:p>
            <a:r>
              <a:rPr lang="es-ES" sz="2800" b="1" dirty="0"/>
              <a:t>www.neumaticos.expert</a:t>
            </a:r>
          </a:p>
        </p:txBody>
      </p:sp>
      <p:sp>
        <p:nvSpPr>
          <p:cNvPr id="17" name="CuadroTexto 16">
            <a:extLst>
              <a:ext uri="{FF2B5EF4-FFF2-40B4-BE49-F238E27FC236}">
                <a16:creationId xmlns:a16="http://schemas.microsoft.com/office/drawing/2014/main" id="{A0777458-1577-49B0-AF91-7B0C768F5299}"/>
              </a:ext>
            </a:extLst>
          </p:cNvPr>
          <p:cNvSpPr txBox="1"/>
          <p:nvPr/>
        </p:nvSpPr>
        <p:spPr>
          <a:xfrm>
            <a:off x="4934719" y="2066043"/>
            <a:ext cx="2903621" cy="1384995"/>
          </a:xfrm>
          <a:prstGeom prst="rect">
            <a:avLst/>
          </a:prstGeom>
          <a:noFill/>
        </p:spPr>
        <p:txBody>
          <a:bodyPr wrap="square" rtlCol="0">
            <a:spAutoFit/>
          </a:bodyPr>
          <a:lstStyle/>
          <a:p>
            <a:r>
              <a:rPr lang="es-ES" sz="2800" b="1" dirty="0">
                <a:solidFill>
                  <a:srgbClr val="FF0033"/>
                </a:solidFill>
              </a:rPr>
              <a:t>¿Qué creéis que está bien y qué se podría mejorar?</a:t>
            </a:r>
          </a:p>
        </p:txBody>
      </p:sp>
      <p:pic>
        <p:nvPicPr>
          <p:cNvPr id="16" name="Imagen 15">
            <a:extLst>
              <a:ext uri="{FF2B5EF4-FFF2-40B4-BE49-F238E27FC236}">
                <a16:creationId xmlns:a16="http://schemas.microsoft.com/office/drawing/2014/main" id="{74BFAB08-D42E-9AB8-DE91-0E3A32F0F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485" y="3805251"/>
            <a:ext cx="3914274" cy="2105880"/>
          </a:xfrm>
          <a:prstGeom prst="rect">
            <a:avLst/>
          </a:prstGeom>
          <a:ln>
            <a:noFill/>
          </a:ln>
          <a:effectLst>
            <a:outerShdw blurRad="292100" dist="139700" dir="2700000" algn="tl" rotWithShape="0">
              <a:srgbClr val="333333">
                <a:alpha val="65000"/>
              </a:srgbClr>
            </a:outerShdw>
          </a:effectLst>
        </p:spPr>
      </p:pic>
      <p:pic>
        <p:nvPicPr>
          <p:cNvPr id="3" name="Imagen 2">
            <a:extLst>
              <a:ext uri="{FF2B5EF4-FFF2-40B4-BE49-F238E27FC236}">
                <a16:creationId xmlns:a16="http://schemas.microsoft.com/office/drawing/2014/main" id="{0A725863-F258-8DC7-E19F-D9AE2BC0BB07}"/>
              </a:ext>
            </a:extLst>
          </p:cNvPr>
          <p:cNvPicPr>
            <a:picLocks noChangeAspect="1"/>
          </p:cNvPicPr>
          <p:nvPr/>
        </p:nvPicPr>
        <p:blipFill>
          <a:blip r:embed="rId4"/>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334857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29</a:t>
            </a:fld>
            <a:endParaRPr lang="es-ES" dirty="0"/>
          </a:p>
        </p:txBody>
      </p:sp>
      <p:sp>
        <p:nvSpPr>
          <p:cNvPr id="14" name="Marcador de contenido 13">
            <a:extLst>
              <a:ext uri="{FF2B5EF4-FFF2-40B4-BE49-F238E27FC236}">
                <a16:creationId xmlns:a16="http://schemas.microsoft.com/office/drawing/2014/main" id="{AA382B3E-53B7-4CFD-90B5-9EB4A29BA212}"/>
              </a:ext>
            </a:extLst>
          </p:cNvPr>
          <p:cNvSpPr>
            <a:spLocks noGrp="1"/>
          </p:cNvSpPr>
          <p:nvPr>
            <p:ph idx="1"/>
          </p:nvPr>
        </p:nvSpPr>
        <p:spPr>
          <a:xfrm>
            <a:off x="969963" y="3373209"/>
            <a:ext cx="10515600" cy="4351338"/>
          </a:xfrm>
        </p:spPr>
        <p:txBody>
          <a:bodyPr/>
          <a:lstStyle/>
          <a:p>
            <a:r>
              <a:rPr lang="es-ES" dirty="0"/>
              <a:t>Los ordenadores emplean el sistema de color RGB para representar cualquier color de la escala cromática</a:t>
            </a:r>
          </a:p>
          <a:p>
            <a:pPr lvl="1"/>
            <a:r>
              <a:rPr lang="es-ES" dirty="0"/>
              <a:t>8 bits de información para cada color = 256 valores posibles por color</a:t>
            </a:r>
          </a:p>
          <a:p>
            <a:pPr lvl="1"/>
            <a:r>
              <a:rPr lang="es-ES" dirty="0"/>
              <a:t>256 x 256 x 256 = 16.777.216 colores = “Colores verdaderos”</a:t>
            </a:r>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978025"/>
            <a:ext cx="10515600" cy="1891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¿Sabías que el ojo humano percibe sólo los colores rojo, verde y azul?</a:t>
            </a:r>
          </a:p>
          <a:p>
            <a:pPr lvl="1"/>
            <a:r>
              <a:rPr lang="es-ES" dirty="0"/>
              <a:t>Red + Green + Blue = Colores aditivos</a:t>
            </a:r>
          </a:p>
        </p:txBody>
      </p:sp>
      <p:sp>
        <p:nvSpPr>
          <p:cNvPr id="39" name="Elipse 38">
            <a:extLst>
              <a:ext uri="{FF2B5EF4-FFF2-40B4-BE49-F238E27FC236}">
                <a16:creationId xmlns:a16="http://schemas.microsoft.com/office/drawing/2014/main" id="{7447E53E-9A94-4FDC-9793-167D876CA90F}"/>
              </a:ext>
            </a:extLst>
          </p:cNvPr>
          <p:cNvSpPr/>
          <p:nvPr/>
        </p:nvSpPr>
        <p:spPr>
          <a:xfrm>
            <a:off x="2368663" y="5327703"/>
            <a:ext cx="1212738" cy="117259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s igual a 14">
            <a:extLst>
              <a:ext uri="{FF2B5EF4-FFF2-40B4-BE49-F238E27FC236}">
                <a16:creationId xmlns:a16="http://schemas.microsoft.com/office/drawing/2014/main" id="{A0A20862-E75D-4232-9613-92CE7BD657AE}"/>
              </a:ext>
            </a:extLst>
          </p:cNvPr>
          <p:cNvSpPr/>
          <p:nvPr/>
        </p:nvSpPr>
        <p:spPr>
          <a:xfrm>
            <a:off x="3930316" y="5556681"/>
            <a:ext cx="641684" cy="714639"/>
          </a:xfrm>
          <a:prstGeom prst="mathEqua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0" name="Marcador de contenido 13">
            <a:extLst>
              <a:ext uri="{FF2B5EF4-FFF2-40B4-BE49-F238E27FC236}">
                <a16:creationId xmlns:a16="http://schemas.microsoft.com/office/drawing/2014/main" id="{14978239-483E-4380-8F7B-3F14F9506B86}"/>
              </a:ext>
            </a:extLst>
          </p:cNvPr>
          <p:cNvSpPr txBox="1">
            <a:spLocks/>
          </p:cNvSpPr>
          <p:nvPr/>
        </p:nvSpPr>
        <p:spPr>
          <a:xfrm>
            <a:off x="4920915" y="5084683"/>
            <a:ext cx="2474496" cy="1636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Rojo. 255</a:t>
            </a:r>
          </a:p>
          <a:p>
            <a:r>
              <a:rPr lang="es-ES" dirty="0"/>
              <a:t>Verde. 255</a:t>
            </a:r>
          </a:p>
          <a:p>
            <a:r>
              <a:rPr lang="es-ES" dirty="0"/>
              <a:t>Azul. 0</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3894049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p:txBody>
          <a:bodyPr/>
          <a:lstStyle/>
          <a:p>
            <a:r>
              <a:rPr lang="es-ES" dirty="0"/>
              <a:t>Objetivos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a:t>
            </a:fld>
            <a:endParaRPr lang="es-ES" dirty="0"/>
          </a:p>
        </p:txBody>
      </p:sp>
      <p:sp>
        <p:nvSpPr>
          <p:cNvPr id="8" name="Marcador de contenido 2">
            <a:extLst>
              <a:ext uri="{FF2B5EF4-FFF2-40B4-BE49-F238E27FC236}">
                <a16:creationId xmlns:a16="http://schemas.microsoft.com/office/drawing/2014/main" id="{068877E5-99CA-4577-9014-0BF332682763}"/>
              </a:ext>
            </a:extLst>
          </p:cNvPr>
          <p:cNvSpPr txBox="1">
            <a:spLocks/>
          </p:cNvSpPr>
          <p:nvPr/>
        </p:nvSpPr>
        <p:spPr>
          <a:xfrm>
            <a:off x="982093" y="1629675"/>
            <a:ext cx="6862011" cy="8213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¿Dónde encuentras los diferentes elementos en una web?</a:t>
            </a:r>
          </a:p>
        </p:txBody>
      </p:sp>
      <p:sp>
        <p:nvSpPr>
          <p:cNvPr id="9" name="Marcador de contenido 2">
            <a:extLst>
              <a:ext uri="{FF2B5EF4-FFF2-40B4-BE49-F238E27FC236}">
                <a16:creationId xmlns:a16="http://schemas.microsoft.com/office/drawing/2014/main" id="{BE65ACE2-275A-4031-A2C0-AAD067E707AF}"/>
              </a:ext>
            </a:extLst>
          </p:cNvPr>
          <p:cNvSpPr txBox="1">
            <a:spLocks/>
          </p:cNvSpPr>
          <p:nvPr/>
        </p:nvSpPr>
        <p:spPr>
          <a:xfrm>
            <a:off x="2441340" y="3563268"/>
            <a:ext cx="7441532" cy="821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¿Por qué mi cliente tiene dos personalidades?</a:t>
            </a:r>
          </a:p>
        </p:txBody>
      </p:sp>
      <p:sp>
        <p:nvSpPr>
          <p:cNvPr id="10" name="Marcador de contenido 2">
            <a:extLst>
              <a:ext uri="{FF2B5EF4-FFF2-40B4-BE49-F238E27FC236}">
                <a16:creationId xmlns:a16="http://schemas.microsoft.com/office/drawing/2014/main" id="{0D447C9F-1928-4697-A4BA-C0D14CF2727E}"/>
              </a:ext>
            </a:extLst>
          </p:cNvPr>
          <p:cNvSpPr txBox="1">
            <a:spLocks/>
          </p:cNvSpPr>
          <p:nvPr/>
        </p:nvSpPr>
        <p:spPr>
          <a:xfrm>
            <a:off x="1816281" y="2660861"/>
            <a:ext cx="6862011" cy="821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¿Textura en una página web? ¿Un punto?</a:t>
            </a:r>
          </a:p>
        </p:txBody>
      </p:sp>
      <p:sp>
        <p:nvSpPr>
          <p:cNvPr id="11" name="Marcador de contenido 2">
            <a:extLst>
              <a:ext uri="{FF2B5EF4-FFF2-40B4-BE49-F238E27FC236}">
                <a16:creationId xmlns:a16="http://schemas.microsoft.com/office/drawing/2014/main" id="{1841D668-B170-464C-8895-EB900C2A9B3B}"/>
              </a:ext>
            </a:extLst>
          </p:cNvPr>
          <p:cNvSpPr txBox="1">
            <a:spLocks/>
          </p:cNvSpPr>
          <p:nvPr/>
        </p:nvSpPr>
        <p:spPr>
          <a:xfrm>
            <a:off x="3481350" y="4473656"/>
            <a:ext cx="7441532" cy="821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¿Qué funciones puede tener una web?</a:t>
            </a:r>
          </a:p>
        </p:txBody>
      </p:sp>
      <p:pic>
        <p:nvPicPr>
          <p:cNvPr id="6" name="Imagen 5">
            <a:extLst>
              <a:ext uri="{FF2B5EF4-FFF2-40B4-BE49-F238E27FC236}">
                <a16:creationId xmlns:a16="http://schemas.microsoft.com/office/drawing/2014/main" id="{A2B7CDE5-5D3C-F8D1-7A17-D6103E4770B8}"/>
              </a:ext>
            </a:extLst>
          </p:cNvPr>
          <p:cNvPicPr>
            <a:picLocks noChangeAspect="1"/>
          </p:cNvPicPr>
          <p:nvPr/>
        </p:nvPicPr>
        <p:blipFill>
          <a:blip r:embed="rId2"/>
          <a:stretch>
            <a:fillRect/>
          </a:stretch>
        </p:blipFill>
        <p:spPr>
          <a:xfrm>
            <a:off x="315399" y="5781187"/>
            <a:ext cx="666694" cy="757725"/>
          </a:xfrm>
          <a:prstGeom prst="rect">
            <a:avLst/>
          </a:prstGeom>
        </p:spPr>
      </p:pic>
      <p:sp>
        <p:nvSpPr>
          <p:cNvPr id="14" name="Marcador de contenido 2">
            <a:extLst>
              <a:ext uri="{FF2B5EF4-FFF2-40B4-BE49-F238E27FC236}">
                <a16:creationId xmlns:a16="http://schemas.microsoft.com/office/drawing/2014/main" id="{E920CC84-F993-995B-9AEC-528ECED27805}"/>
              </a:ext>
            </a:extLst>
          </p:cNvPr>
          <p:cNvSpPr>
            <a:spLocks noGrp="1"/>
          </p:cNvSpPr>
          <p:nvPr>
            <p:ph idx="1"/>
          </p:nvPr>
        </p:nvSpPr>
        <p:spPr>
          <a:xfrm>
            <a:off x="4491789" y="5294978"/>
            <a:ext cx="6862011" cy="821322"/>
          </a:xfrm>
        </p:spPr>
        <p:txBody>
          <a:bodyPr/>
          <a:lstStyle/>
          <a:p>
            <a:r>
              <a:rPr lang="es-ES" dirty="0"/>
              <a:t>¿Es importante una buena interfaz gráfica?</a:t>
            </a:r>
          </a:p>
        </p:txBody>
      </p:sp>
    </p:spTree>
    <p:extLst>
      <p:ext uri="{BB962C8B-B14F-4D97-AF65-F5344CB8AC3E}">
        <p14:creationId xmlns:p14="http://schemas.microsoft.com/office/powerpoint/2010/main" val="181427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30</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978025"/>
            <a:ext cx="10515600" cy="1891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b="1" i="0" u="none" strike="noStrike" baseline="0" dirty="0">
                <a:latin typeface="Calibri" panose="020F0502020204030204" pitchFamily="34" charset="0"/>
              </a:rPr>
              <a:t>Los colores seguros son los que se forman con las combinaciones de los tres colores rojo, verde y azul pero sólo con los valores hexadecimales: 00, 33, 66, 99, CC y FF. Son seis grados distintos de cada color y por eso hay 216 colores en total ya que 216 es el resultado de multiplicar 6 x 6 x 6.</a:t>
            </a:r>
            <a:endParaRPr lang="es-ES" b="1" dirty="0"/>
          </a:p>
        </p:txBody>
      </p:sp>
      <p:sp>
        <p:nvSpPr>
          <p:cNvPr id="11" name="Marcador de contenido 2">
            <a:extLst>
              <a:ext uri="{FF2B5EF4-FFF2-40B4-BE49-F238E27FC236}">
                <a16:creationId xmlns:a16="http://schemas.microsoft.com/office/drawing/2014/main" id="{1E483E19-30BF-4540-AA82-65F2797560BC}"/>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Colores seguros</a:t>
            </a:r>
          </a:p>
        </p:txBody>
      </p:sp>
      <p:sp>
        <p:nvSpPr>
          <p:cNvPr id="8" name="Rectángulo 7">
            <a:extLst>
              <a:ext uri="{FF2B5EF4-FFF2-40B4-BE49-F238E27FC236}">
                <a16:creationId xmlns:a16="http://schemas.microsoft.com/office/drawing/2014/main" id="{E66DC01D-6BD9-4F37-947F-3EDE6E120AC0}"/>
              </a:ext>
            </a:extLst>
          </p:cNvPr>
          <p:cNvSpPr/>
          <p:nvPr/>
        </p:nvSpPr>
        <p:spPr>
          <a:xfrm>
            <a:off x="790773" y="4395233"/>
            <a:ext cx="1038027" cy="1074821"/>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68A04D12-C9B2-4E8A-BC87-A8736E445052}"/>
              </a:ext>
            </a:extLst>
          </p:cNvPr>
          <p:cNvSpPr/>
          <p:nvPr/>
        </p:nvSpPr>
        <p:spPr>
          <a:xfrm>
            <a:off x="2012934" y="4395233"/>
            <a:ext cx="1038027" cy="1074821"/>
          </a:xfrm>
          <a:prstGeom prst="rect">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46D1A165-7B00-42AC-AC6A-25F3010C0311}"/>
              </a:ext>
            </a:extLst>
          </p:cNvPr>
          <p:cNvSpPr/>
          <p:nvPr/>
        </p:nvSpPr>
        <p:spPr>
          <a:xfrm>
            <a:off x="3235095" y="4395232"/>
            <a:ext cx="1038027" cy="1074821"/>
          </a:xfrm>
          <a:prstGeom prst="rect">
            <a:avLst/>
          </a:prstGeom>
          <a:solidFill>
            <a:srgbClr val="FF00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704F9F53-E4FE-44CE-AE53-2CD422180ED6}"/>
              </a:ext>
            </a:extLst>
          </p:cNvPr>
          <p:cNvSpPr/>
          <p:nvPr/>
        </p:nvSpPr>
        <p:spPr>
          <a:xfrm>
            <a:off x="4457256" y="4395232"/>
            <a:ext cx="1038027" cy="1074821"/>
          </a:xfrm>
          <a:prstGeom prst="rect">
            <a:avLst/>
          </a:prstGeom>
          <a:solidFill>
            <a:srgbClr val="66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06F632E1-5DE6-4566-8DFC-F366DA22AB34}"/>
              </a:ext>
            </a:extLst>
          </p:cNvPr>
          <p:cNvSpPr/>
          <p:nvPr/>
        </p:nvSpPr>
        <p:spPr>
          <a:xfrm>
            <a:off x="5679417" y="4395232"/>
            <a:ext cx="1038027" cy="1074821"/>
          </a:xfrm>
          <a:prstGeom prst="rect">
            <a:avLst/>
          </a:prstGeom>
          <a:solidFill>
            <a:srgbClr val="66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3C5AC75F-65B0-4EF8-BACA-BA7B2D56E1BE}"/>
              </a:ext>
            </a:extLst>
          </p:cNvPr>
          <p:cNvSpPr/>
          <p:nvPr/>
        </p:nvSpPr>
        <p:spPr>
          <a:xfrm>
            <a:off x="6901578" y="4395231"/>
            <a:ext cx="1038027" cy="1074821"/>
          </a:xfrm>
          <a:prstGeom prst="rect">
            <a:avLst/>
          </a:prstGeom>
          <a:solidFill>
            <a:srgbClr val="CC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EA9C5401-D7A4-405A-A54E-C09FCF252784}"/>
              </a:ext>
            </a:extLst>
          </p:cNvPr>
          <p:cNvSpPr/>
          <p:nvPr/>
        </p:nvSpPr>
        <p:spPr>
          <a:xfrm>
            <a:off x="8216493" y="4395233"/>
            <a:ext cx="1038027" cy="1074821"/>
          </a:xfrm>
          <a:prstGeom prst="rect">
            <a:avLst/>
          </a:prstGeom>
          <a:solidFill>
            <a:srgbClr val="99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5E5F72A2-61EB-467B-BD79-FC45A22E1E2E}"/>
              </a:ext>
            </a:extLst>
          </p:cNvPr>
          <p:cNvSpPr/>
          <p:nvPr/>
        </p:nvSpPr>
        <p:spPr>
          <a:xfrm>
            <a:off x="9438654" y="4395233"/>
            <a:ext cx="1038027" cy="1074821"/>
          </a:xfrm>
          <a:prstGeom prst="rect">
            <a:avLst/>
          </a:prstGeom>
          <a:solidFill>
            <a:srgbClr val="99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FCF697B6-ACDF-40C5-9FA4-13206FABC7A7}"/>
              </a:ext>
            </a:extLst>
          </p:cNvPr>
          <p:cNvSpPr/>
          <p:nvPr/>
        </p:nvSpPr>
        <p:spPr>
          <a:xfrm>
            <a:off x="10660815" y="4395232"/>
            <a:ext cx="1038027" cy="1074821"/>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217256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31</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1398105" y="4043266"/>
            <a:ext cx="2835965" cy="1891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i="0" u="none" strike="noStrike" baseline="0" dirty="0">
                <a:latin typeface="Calibri" panose="020F0502020204030204" pitchFamily="34" charset="0"/>
              </a:rPr>
              <a:t>Los colores </a:t>
            </a:r>
            <a:r>
              <a:rPr lang="es-ES" sz="2400" b="1" i="0" u="none" strike="noStrike" baseline="0" dirty="0">
                <a:latin typeface="Calibri" panose="020F0502020204030204" pitchFamily="34" charset="0"/>
              </a:rPr>
              <a:t>fríos</a:t>
            </a:r>
            <a:r>
              <a:rPr lang="es-ES" sz="2400" i="0" u="none" strike="noStrike" baseline="0" dirty="0">
                <a:latin typeface="Calibri" panose="020F0502020204030204" pitchFamily="34" charset="0"/>
              </a:rPr>
              <a:t> son todos los colores situados entre el amarillo verdoso y el púrpura</a:t>
            </a:r>
            <a:endParaRPr lang="es-ES"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9" name="Marcador de contenido 13">
            <a:extLst>
              <a:ext uri="{FF2B5EF4-FFF2-40B4-BE49-F238E27FC236}">
                <a16:creationId xmlns:a16="http://schemas.microsoft.com/office/drawing/2014/main" id="{D6DDAC34-8635-4E60-93DC-C2633EB0610C}"/>
              </a:ext>
            </a:extLst>
          </p:cNvPr>
          <p:cNvSpPr txBox="1">
            <a:spLocks/>
          </p:cNvSpPr>
          <p:nvPr/>
        </p:nvSpPr>
        <p:spPr>
          <a:xfrm>
            <a:off x="8517835" y="1079295"/>
            <a:ext cx="2835965" cy="1891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i="0" u="none" strike="noStrike" baseline="0" dirty="0">
                <a:latin typeface="Calibri" panose="020F0502020204030204" pitchFamily="34" charset="0"/>
              </a:rPr>
              <a:t>Los colores </a:t>
            </a:r>
            <a:r>
              <a:rPr lang="es-ES" sz="2400" b="1" i="0" u="none" strike="noStrike" baseline="0" dirty="0">
                <a:latin typeface="Calibri" panose="020F0502020204030204" pitchFamily="34" charset="0"/>
              </a:rPr>
              <a:t>cálidos</a:t>
            </a:r>
            <a:r>
              <a:rPr lang="es-ES" sz="2400" i="0" u="none" strike="noStrike" baseline="0" dirty="0">
                <a:latin typeface="Calibri" panose="020F0502020204030204" pitchFamily="34" charset="0"/>
              </a:rPr>
              <a:t> son todos los colores situados entre el rojo-púrpura y el amarillo</a:t>
            </a:r>
            <a:endParaRPr lang="es-ES" dirty="0"/>
          </a:p>
        </p:txBody>
      </p:sp>
      <p:sp>
        <p:nvSpPr>
          <p:cNvPr id="12" name="Flecha: curvada hacia arriba 11">
            <a:extLst>
              <a:ext uri="{FF2B5EF4-FFF2-40B4-BE49-F238E27FC236}">
                <a16:creationId xmlns:a16="http://schemas.microsoft.com/office/drawing/2014/main" id="{9075D671-4910-0CEA-4167-1A9BFFBD9D2B}"/>
              </a:ext>
            </a:extLst>
          </p:cNvPr>
          <p:cNvSpPr/>
          <p:nvPr/>
        </p:nvSpPr>
        <p:spPr>
          <a:xfrm rot="3844582">
            <a:off x="2061239" y="3142253"/>
            <a:ext cx="5705636" cy="1891966"/>
          </a:xfrm>
          <a:prstGeom prst="curvedUpArrow">
            <a:avLst>
              <a:gd name="adj1" fmla="val 20827"/>
              <a:gd name="adj2" fmla="val 41018"/>
              <a:gd name="adj3" fmla="val 25000"/>
            </a:avLst>
          </a:prstGeom>
          <a:gradFill flip="none" rotWithShape="1">
            <a:gsLst>
              <a:gs pos="0">
                <a:srgbClr val="ADFC78"/>
              </a:gs>
              <a:gs pos="50000">
                <a:schemeClr val="accent1">
                  <a:tint val="44500"/>
                  <a:satMod val="160000"/>
                </a:schemeClr>
              </a:gs>
              <a:gs pos="100000">
                <a:srgbClr val="CC99CC"/>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3" name="Flecha: curvada hacia arriba 12">
            <a:extLst>
              <a:ext uri="{FF2B5EF4-FFF2-40B4-BE49-F238E27FC236}">
                <a16:creationId xmlns:a16="http://schemas.microsoft.com/office/drawing/2014/main" id="{5264B0FA-A72E-CB6D-15BF-CA973A7A45A1}"/>
              </a:ext>
            </a:extLst>
          </p:cNvPr>
          <p:cNvSpPr/>
          <p:nvPr/>
        </p:nvSpPr>
        <p:spPr>
          <a:xfrm rot="14247538">
            <a:off x="4372447" y="1634819"/>
            <a:ext cx="5705636" cy="1891966"/>
          </a:xfrm>
          <a:prstGeom prst="curvedUpArrow">
            <a:avLst>
              <a:gd name="adj1" fmla="val 20827"/>
              <a:gd name="adj2" fmla="val 41018"/>
              <a:gd name="adj3" fmla="val 25000"/>
            </a:avLst>
          </a:prstGeom>
          <a:gradFill flip="none" rotWithShape="1">
            <a:gsLst>
              <a:gs pos="0">
                <a:srgbClr val="952A92"/>
              </a:gs>
              <a:gs pos="50000">
                <a:schemeClr val="accent1">
                  <a:tint val="44500"/>
                  <a:satMod val="160000"/>
                </a:schemeClr>
              </a:gs>
              <a:gs pos="100000">
                <a:srgbClr val="7FF30E"/>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599220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32</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1211788" y="3499915"/>
            <a:ext cx="2835965" cy="18919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b="1" i="0" u="none" strike="noStrike" baseline="0" dirty="0">
                <a:latin typeface="Calibri" panose="020F0502020204030204" pitchFamily="34" charset="0"/>
              </a:rPr>
              <a:t>Los colores complementarios son los colores que están en lados opuestos de la rueda. Se usan para crear contraste</a:t>
            </a:r>
            <a:endParaRPr lang="es-ES" b="1"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5" name="Flecha: a la izquierda y derecha 4">
            <a:extLst>
              <a:ext uri="{FF2B5EF4-FFF2-40B4-BE49-F238E27FC236}">
                <a16:creationId xmlns:a16="http://schemas.microsoft.com/office/drawing/2014/main" id="{21C3AD15-EE1A-6D80-5E41-C3AEA2AC637E}"/>
              </a:ext>
            </a:extLst>
          </p:cNvPr>
          <p:cNvSpPr/>
          <p:nvPr/>
        </p:nvSpPr>
        <p:spPr>
          <a:xfrm rot="19902824">
            <a:off x="4069101" y="3231859"/>
            <a:ext cx="4112026" cy="397565"/>
          </a:xfrm>
          <a:prstGeom prst="leftRightArrow">
            <a:avLst/>
          </a:prstGeom>
          <a:gradFill flip="none" rotWithShape="1">
            <a:gsLst>
              <a:gs pos="0">
                <a:srgbClr val="0185CD"/>
              </a:gs>
              <a:gs pos="50000">
                <a:schemeClr val="bg1"/>
              </a:gs>
              <a:gs pos="100000">
                <a:srgbClr val="E85021"/>
              </a:gs>
            </a:gsLst>
            <a:lin ang="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66C4AD2-E69E-63FB-1E0B-D386C2482CEE}"/>
              </a:ext>
            </a:extLst>
          </p:cNvPr>
          <p:cNvSpPr/>
          <p:nvPr/>
        </p:nvSpPr>
        <p:spPr>
          <a:xfrm>
            <a:off x="8634169" y="1526913"/>
            <a:ext cx="1409700" cy="885825"/>
          </a:xfrm>
          <a:prstGeom prst="rect">
            <a:avLst/>
          </a:prstGeom>
          <a:solidFill>
            <a:srgbClr val="0087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1FB16B85-0739-51A8-F45F-24F209C5DCDC}"/>
              </a:ext>
            </a:extLst>
          </p:cNvPr>
          <p:cNvSpPr/>
          <p:nvPr/>
        </p:nvSpPr>
        <p:spPr>
          <a:xfrm>
            <a:off x="10043869" y="1526913"/>
            <a:ext cx="1409700" cy="885825"/>
          </a:xfrm>
          <a:prstGeom prst="rect">
            <a:avLst/>
          </a:prstGeom>
          <a:solidFill>
            <a:srgbClr val="F254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2610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33</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1211788" y="3499915"/>
            <a:ext cx="2835965" cy="18919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i="0" u="none" strike="noStrike" baseline="0" dirty="0">
                <a:latin typeface="Calibri" panose="020F0502020204030204" pitchFamily="34" charset="0"/>
              </a:rPr>
              <a:t>Los colores complementarios son los colores que están en lados opuestos de la rueda. Se usan para crear contraste</a:t>
            </a:r>
            <a:endParaRPr lang="es-ES"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8" name="Marcador de contenido 13">
            <a:extLst>
              <a:ext uri="{FF2B5EF4-FFF2-40B4-BE49-F238E27FC236}">
                <a16:creationId xmlns:a16="http://schemas.microsoft.com/office/drawing/2014/main" id="{B1F0B603-FDCE-0E25-88ED-66EFE918BD14}"/>
              </a:ext>
            </a:extLst>
          </p:cNvPr>
          <p:cNvSpPr txBox="1">
            <a:spLocks/>
          </p:cNvSpPr>
          <p:nvPr/>
        </p:nvSpPr>
        <p:spPr>
          <a:xfrm>
            <a:off x="8517835" y="1079295"/>
            <a:ext cx="2835965" cy="1891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b="1" i="0" u="none" strike="noStrike" baseline="0" dirty="0">
                <a:latin typeface="Calibri" panose="020F0502020204030204" pitchFamily="34" charset="0"/>
              </a:rPr>
              <a:t>Los colores análogos, situados juntos en la rueda de color, se usan para crear la armonía del color.</a:t>
            </a:r>
            <a:endParaRPr lang="es-ES" b="1" dirty="0"/>
          </a:p>
        </p:txBody>
      </p:sp>
      <p:sp>
        <p:nvSpPr>
          <p:cNvPr id="9" name="Flecha: hacia arriba 8">
            <a:extLst>
              <a:ext uri="{FF2B5EF4-FFF2-40B4-BE49-F238E27FC236}">
                <a16:creationId xmlns:a16="http://schemas.microsoft.com/office/drawing/2014/main" id="{46B9D2BE-E14E-9EDA-4F7A-717D6480D041}"/>
              </a:ext>
            </a:extLst>
          </p:cNvPr>
          <p:cNvSpPr/>
          <p:nvPr/>
        </p:nvSpPr>
        <p:spPr>
          <a:xfrm rot="865261">
            <a:off x="6270968" y="1366646"/>
            <a:ext cx="265043" cy="2188092"/>
          </a:xfrm>
          <a:prstGeom prs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hacia arriba 9">
            <a:extLst>
              <a:ext uri="{FF2B5EF4-FFF2-40B4-BE49-F238E27FC236}">
                <a16:creationId xmlns:a16="http://schemas.microsoft.com/office/drawing/2014/main" id="{44C72A83-6759-5C8E-80C6-836142D40A80}"/>
              </a:ext>
            </a:extLst>
          </p:cNvPr>
          <p:cNvSpPr/>
          <p:nvPr/>
        </p:nvSpPr>
        <p:spPr>
          <a:xfrm rot="2657736">
            <a:off x="6714580" y="1604799"/>
            <a:ext cx="265043" cy="2281888"/>
          </a:xfrm>
          <a:prstGeom prs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arriba 10">
            <a:extLst>
              <a:ext uri="{FF2B5EF4-FFF2-40B4-BE49-F238E27FC236}">
                <a16:creationId xmlns:a16="http://schemas.microsoft.com/office/drawing/2014/main" id="{0818C685-E125-56FE-A2A8-4795871B4E16}"/>
              </a:ext>
            </a:extLst>
          </p:cNvPr>
          <p:cNvSpPr/>
          <p:nvPr/>
        </p:nvSpPr>
        <p:spPr>
          <a:xfrm rot="4135376">
            <a:off x="6947770" y="2063360"/>
            <a:ext cx="265043" cy="2188092"/>
          </a:xfrm>
          <a:prstGeom prs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85916E8-026E-445A-EF3B-96C9906A641D}"/>
              </a:ext>
            </a:extLst>
          </p:cNvPr>
          <p:cNvSpPr/>
          <p:nvPr/>
        </p:nvSpPr>
        <p:spPr>
          <a:xfrm>
            <a:off x="5919016" y="3352657"/>
            <a:ext cx="365828" cy="2954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C2F826D-DAAF-AD60-1F91-05CCD7F51B4A}"/>
              </a:ext>
            </a:extLst>
          </p:cNvPr>
          <p:cNvSpPr/>
          <p:nvPr/>
        </p:nvSpPr>
        <p:spPr>
          <a:xfrm rot="19338480">
            <a:off x="6068859" y="3286838"/>
            <a:ext cx="286014" cy="284323"/>
          </a:xfrm>
          <a:prstGeom prst="ellipse">
            <a:avLst/>
          </a:prstGeom>
          <a:solidFill>
            <a:srgbClr val="4A66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84DDFC17-4AA1-0FBC-1AFF-46E56D44D3CE}"/>
              </a:ext>
            </a:extLst>
          </p:cNvPr>
          <p:cNvSpPr/>
          <p:nvPr/>
        </p:nvSpPr>
        <p:spPr>
          <a:xfrm>
            <a:off x="8461513" y="4445898"/>
            <a:ext cx="872987" cy="885825"/>
          </a:xfrm>
          <a:prstGeom prst="rect">
            <a:avLst/>
          </a:prstGeom>
          <a:solidFill>
            <a:srgbClr val="FFD3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0A0A51FF-7314-FE24-FF41-C81C750297CB}"/>
              </a:ext>
            </a:extLst>
          </p:cNvPr>
          <p:cNvSpPr/>
          <p:nvPr/>
        </p:nvSpPr>
        <p:spPr>
          <a:xfrm>
            <a:off x="9334500" y="4445897"/>
            <a:ext cx="872987" cy="885825"/>
          </a:xfrm>
          <a:prstGeom prst="rect">
            <a:avLst/>
          </a:prstGeom>
          <a:solidFill>
            <a:srgbClr val="F475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665E633B-2200-93A4-700D-81DF7D254C2D}"/>
              </a:ext>
            </a:extLst>
          </p:cNvPr>
          <p:cNvSpPr/>
          <p:nvPr/>
        </p:nvSpPr>
        <p:spPr>
          <a:xfrm>
            <a:off x="10207487" y="4445897"/>
            <a:ext cx="872987" cy="885825"/>
          </a:xfrm>
          <a:prstGeom prst="rect">
            <a:avLst/>
          </a:prstGeom>
          <a:solidFill>
            <a:srgbClr val="F03B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0706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34</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1211788" y="3499915"/>
            <a:ext cx="2835965" cy="18919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i="0" u="none" strike="noStrike" baseline="0" dirty="0">
                <a:latin typeface="Calibri" panose="020F0502020204030204" pitchFamily="34" charset="0"/>
              </a:rPr>
              <a:t>Los colores complementarios son los colores que están en lados opuestos de la rueda. Se usan para crear contraste</a:t>
            </a:r>
            <a:endParaRPr lang="es-ES"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8" name="Marcador de contenido 13">
            <a:extLst>
              <a:ext uri="{FF2B5EF4-FFF2-40B4-BE49-F238E27FC236}">
                <a16:creationId xmlns:a16="http://schemas.microsoft.com/office/drawing/2014/main" id="{B1F0B603-FDCE-0E25-88ED-66EFE918BD14}"/>
              </a:ext>
            </a:extLst>
          </p:cNvPr>
          <p:cNvSpPr txBox="1">
            <a:spLocks/>
          </p:cNvSpPr>
          <p:nvPr/>
        </p:nvSpPr>
        <p:spPr>
          <a:xfrm>
            <a:off x="8517835" y="1079295"/>
            <a:ext cx="2835965" cy="1891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i="0" u="none" strike="noStrike" baseline="0" dirty="0">
                <a:latin typeface="Calibri" panose="020F0502020204030204" pitchFamily="34" charset="0"/>
              </a:rPr>
              <a:t>Los colores análogos, situados juntos en la rueda de color, se usan para crear la armonía del color.</a:t>
            </a:r>
            <a:endParaRPr lang="es-ES" dirty="0"/>
          </a:p>
        </p:txBody>
      </p:sp>
      <p:sp>
        <p:nvSpPr>
          <p:cNvPr id="5" name="Marcador de contenido 13">
            <a:extLst>
              <a:ext uri="{FF2B5EF4-FFF2-40B4-BE49-F238E27FC236}">
                <a16:creationId xmlns:a16="http://schemas.microsoft.com/office/drawing/2014/main" id="{6D95B5CA-25E6-7BCC-CA5E-5A72E333C5EC}"/>
              </a:ext>
            </a:extLst>
          </p:cNvPr>
          <p:cNvSpPr txBox="1">
            <a:spLocks/>
          </p:cNvSpPr>
          <p:nvPr/>
        </p:nvSpPr>
        <p:spPr>
          <a:xfrm>
            <a:off x="8517834" y="2971261"/>
            <a:ext cx="2835965" cy="1891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2400" b="1" i="0" u="none" strike="noStrike" baseline="0" dirty="0">
                <a:latin typeface="Calibri" panose="020F0502020204030204" pitchFamily="34" charset="0"/>
              </a:rPr>
              <a:t>Los colores monocromáticos son todos los tonos y matices de un mismo color</a:t>
            </a:r>
            <a:endParaRPr lang="es-ES" b="1" dirty="0"/>
          </a:p>
        </p:txBody>
      </p:sp>
      <p:sp>
        <p:nvSpPr>
          <p:cNvPr id="15" name="Flecha: a la derecha 14">
            <a:extLst>
              <a:ext uri="{FF2B5EF4-FFF2-40B4-BE49-F238E27FC236}">
                <a16:creationId xmlns:a16="http://schemas.microsoft.com/office/drawing/2014/main" id="{6EF69AAD-85CB-9434-E2DF-05FA08D8E06C}"/>
              </a:ext>
            </a:extLst>
          </p:cNvPr>
          <p:cNvSpPr/>
          <p:nvPr/>
        </p:nvSpPr>
        <p:spPr>
          <a:xfrm rot="1246483">
            <a:off x="6073764" y="3586769"/>
            <a:ext cx="2138901"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5AB5BB17-3598-568C-82A6-8D0C28380090}"/>
              </a:ext>
            </a:extLst>
          </p:cNvPr>
          <p:cNvSpPr/>
          <p:nvPr/>
        </p:nvSpPr>
        <p:spPr>
          <a:xfrm rot="1246483">
            <a:off x="6036593" y="3491141"/>
            <a:ext cx="1775470"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2DE55796-CEC4-EF01-3731-2740C5BE0CE3}"/>
              </a:ext>
            </a:extLst>
          </p:cNvPr>
          <p:cNvSpPr/>
          <p:nvPr/>
        </p:nvSpPr>
        <p:spPr>
          <a:xfrm rot="1246483">
            <a:off x="6019153" y="3390502"/>
            <a:ext cx="1276908"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446E261F-4AF9-4C7B-1741-582E076A6A46}"/>
              </a:ext>
            </a:extLst>
          </p:cNvPr>
          <p:cNvSpPr/>
          <p:nvPr/>
        </p:nvSpPr>
        <p:spPr>
          <a:xfrm rot="1246483">
            <a:off x="6060663" y="3304235"/>
            <a:ext cx="697295" cy="2667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7DCA2274-78EF-5841-0977-7181212975D8}"/>
              </a:ext>
            </a:extLst>
          </p:cNvPr>
          <p:cNvSpPr/>
          <p:nvPr/>
        </p:nvSpPr>
        <p:spPr>
          <a:xfrm>
            <a:off x="7899538" y="5107471"/>
            <a:ext cx="872987" cy="885825"/>
          </a:xfrm>
          <a:prstGeom prst="rect">
            <a:avLst/>
          </a:prstGeom>
          <a:solidFill>
            <a:srgbClr val="FBB8D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E434576D-4FE7-B2D5-7748-4FA601DA95C7}"/>
              </a:ext>
            </a:extLst>
          </p:cNvPr>
          <p:cNvSpPr/>
          <p:nvPr/>
        </p:nvSpPr>
        <p:spPr>
          <a:xfrm>
            <a:off x="8772525" y="5107470"/>
            <a:ext cx="872987" cy="885825"/>
          </a:xfrm>
          <a:prstGeom prst="rect">
            <a:avLst/>
          </a:prstGeom>
          <a:solidFill>
            <a:srgbClr val="F372C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5780A21A-027A-4F5D-8B86-E6FFADE1D02D}"/>
              </a:ext>
            </a:extLst>
          </p:cNvPr>
          <p:cNvSpPr/>
          <p:nvPr/>
        </p:nvSpPr>
        <p:spPr>
          <a:xfrm>
            <a:off x="9645512" y="5107470"/>
            <a:ext cx="872987" cy="885825"/>
          </a:xfrm>
          <a:prstGeom prst="rect">
            <a:avLst/>
          </a:prstGeom>
          <a:solidFill>
            <a:srgbClr val="F033A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3EE05CAC-DF8D-6284-175A-D531F4539E8C}"/>
              </a:ext>
            </a:extLst>
          </p:cNvPr>
          <p:cNvSpPr/>
          <p:nvPr/>
        </p:nvSpPr>
        <p:spPr>
          <a:xfrm>
            <a:off x="10518499" y="5107469"/>
            <a:ext cx="872987" cy="885825"/>
          </a:xfrm>
          <a:prstGeom prst="rect">
            <a:avLst/>
          </a:prstGeom>
          <a:solidFill>
            <a:srgbClr val="EF01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57857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35</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AZUL</a:t>
            </a:r>
            <a:endParaRPr lang="es-ES" sz="2400" b="1" dirty="0">
              <a:latin typeface="Consolas" panose="020B0609020204030204" pitchFamily="49" charset="0"/>
            </a:endParaRPr>
          </a:p>
        </p:txBody>
      </p:sp>
      <p:sp>
        <p:nvSpPr>
          <p:cNvPr id="3" name="Título 1">
            <a:extLst>
              <a:ext uri="{FF2B5EF4-FFF2-40B4-BE49-F238E27FC236}">
                <a16:creationId xmlns:a16="http://schemas.microsoft.com/office/drawing/2014/main" id="{2E07150B-A3C4-1435-75C9-38685E706A35}"/>
              </a:ext>
            </a:extLst>
          </p:cNvPr>
          <p:cNvSpPr txBox="1">
            <a:spLocks/>
          </p:cNvSpPr>
          <p:nvPr/>
        </p:nvSpPr>
        <p:spPr>
          <a:xfrm>
            <a:off x="3819525" y="2597263"/>
            <a:ext cx="7742624" cy="13255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600" b="1" dirty="0">
                <a:solidFill>
                  <a:srgbClr val="FF0000"/>
                </a:solidFill>
              </a:rPr>
              <a:t>¿Qué te inspira el color?</a:t>
            </a:r>
            <a:br>
              <a:rPr lang="es-ES" sz="3600" b="1" dirty="0">
                <a:solidFill>
                  <a:srgbClr val="FF0000"/>
                </a:solidFill>
              </a:rPr>
            </a:br>
            <a:r>
              <a:rPr lang="es-ES" sz="3600" b="1" dirty="0">
                <a:solidFill>
                  <a:srgbClr val="FF0000"/>
                </a:solidFill>
              </a:rPr>
              <a:t>- Bueno y malo</a:t>
            </a:r>
          </a:p>
          <a:p>
            <a:r>
              <a:rPr lang="es-ES" sz="3600" b="1" dirty="0">
                <a:solidFill>
                  <a:srgbClr val="FF0000"/>
                </a:solidFill>
              </a:rPr>
              <a:t>¿En qué marcas lo recuerdas?</a:t>
            </a:r>
          </a:p>
          <a:p>
            <a:r>
              <a:rPr lang="es-ES" sz="3600" b="1" dirty="0">
                <a:solidFill>
                  <a:srgbClr val="FF0000"/>
                </a:solidFill>
              </a:rPr>
              <a:t>- Sector o marca</a:t>
            </a:r>
          </a:p>
        </p:txBody>
      </p:sp>
    </p:spTree>
    <p:extLst>
      <p:ext uri="{BB962C8B-B14F-4D97-AF65-F5344CB8AC3E}">
        <p14:creationId xmlns:p14="http://schemas.microsoft.com/office/powerpoint/2010/main" val="159915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36</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AZUL</a:t>
            </a:r>
            <a:endParaRPr lang="es-ES" sz="2400" b="1" dirty="0">
              <a:latin typeface="Consolas" panose="020B0609020204030204" pitchFamily="49" charset="0"/>
            </a:endParaRPr>
          </a:p>
        </p:txBody>
      </p:sp>
    </p:spTree>
    <p:extLst>
      <p:ext uri="{BB962C8B-B14F-4D97-AF65-F5344CB8AC3E}">
        <p14:creationId xmlns:p14="http://schemas.microsoft.com/office/powerpoint/2010/main" val="353487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37</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AZUL</a:t>
            </a:r>
            <a:endParaRPr lang="es-ES" sz="2400" b="1" dirty="0">
              <a:latin typeface="Consolas" panose="020B0609020204030204" pitchFamily="49" charset="0"/>
            </a:endParaRPr>
          </a:p>
        </p:txBody>
      </p:sp>
      <p:pic>
        <p:nvPicPr>
          <p:cNvPr id="5" name="Imagen 4">
            <a:extLst>
              <a:ext uri="{FF2B5EF4-FFF2-40B4-BE49-F238E27FC236}">
                <a16:creationId xmlns:a16="http://schemas.microsoft.com/office/drawing/2014/main" id="{277192CB-857D-5F85-4544-7BB90C200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082594"/>
            <a:ext cx="8382000" cy="2028825"/>
          </a:xfrm>
          <a:prstGeom prst="rect">
            <a:avLst/>
          </a:prstGeom>
        </p:spPr>
      </p:pic>
      <p:sp>
        <p:nvSpPr>
          <p:cNvPr id="6" name="Marcador de contenido 2">
            <a:extLst>
              <a:ext uri="{FF2B5EF4-FFF2-40B4-BE49-F238E27FC236}">
                <a16:creationId xmlns:a16="http://schemas.microsoft.com/office/drawing/2014/main" id="{22156D48-9DAE-D7EE-4D07-DD043AA31F44}"/>
              </a:ext>
            </a:extLst>
          </p:cNvPr>
          <p:cNvSpPr txBox="1">
            <a:spLocks/>
          </p:cNvSpPr>
          <p:nvPr/>
        </p:nvSpPr>
        <p:spPr>
          <a:xfrm>
            <a:off x="2514600" y="1864014"/>
            <a:ext cx="3543300" cy="1110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Mar y cielo</a:t>
            </a:r>
          </a:p>
          <a:p>
            <a:pPr marL="0" indent="0">
              <a:buFont typeface="Arial" panose="020B0604020202020204" pitchFamily="34" charset="0"/>
              <a:buNone/>
            </a:pPr>
            <a:r>
              <a:rPr lang="es-ES" sz="2400" dirty="0"/>
              <a:t>- Fresco y relajante</a:t>
            </a:r>
          </a:p>
          <a:p>
            <a:pPr marL="0" indent="0">
              <a:buFont typeface="Arial" panose="020B0604020202020204" pitchFamily="34" charset="0"/>
              <a:buNone/>
            </a:pPr>
            <a:r>
              <a:rPr lang="es-ES" sz="2400" dirty="0"/>
              <a:t>- Confianza y lealtad</a:t>
            </a:r>
          </a:p>
        </p:txBody>
      </p:sp>
      <p:sp>
        <p:nvSpPr>
          <p:cNvPr id="7" name="Marcador de contenido 2">
            <a:extLst>
              <a:ext uri="{FF2B5EF4-FFF2-40B4-BE49-F238E27FC236}">
                <a16:creationId xmlns:a16="http://schemas.microsoft.com/office/drawing/2014/main" id="{9F2BA4B8-6A4C-FA20-716B-90C87F86F45E}"/>
              </a:ext>
            </a:extLst>
          </p:cNvPr>
          <p:cNvSpPr txBox="1">
            <a:spLocks/>
          </p:cNvSpPr>
          <p:nvPr/>
        </p:nvSpPr>
        <p:spPr>
          <a:xfrm>
            <a:off x="7152074" y="1864014"/>
            <a:ext cx="35433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Se asocia a la frialdad</a:t>
            </a:r>
          </a:p>
        </p:txBody>
      </p:sp>
    </p:spTree>
    <p:extLst>
      <p:ext uri="{BB962C8B-B14F-4D97-AF65-F5344CB8AC3E}">
        <p14:creationId xmlns:p14="http://schemas.microsoft.com/office/powerpoint/2010/main" val="57818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38</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VERDE</a:t>
            </a:r>
            <a:endParaRPr lang="es-ES" sz="2400" b="1" dirty="0">
              <a:latin typeface="Consolas" panose="020B0609020204030204" pitchFamily="49" charset="0"/>
            </a:endParaRPr>
          </a:p>
        </p:txBody>
      </p:sp>
    </p:spTree>
    <p:extLst>
      <p:ext uri="{BB962C8B-B14F-4D97-AF65-F5344CB8AC3E}">
        <p14:creationId xmlns:p14="http://schemas.microsoft.com/office/powerpoint/2010/main" val="3291319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39</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VERDE</a:t>
            </a:r>
            <a:endParaRPr lang="es-ES" sz="2400" b="1" dirty="0">
              <a:latin typeface="Consolas" panose="020B0609020204030204" pitchFamily="49" charset="0"/>
            </a:endParaRPr>
          </a:p>
        </p:txBody>
      </p:sp>
      <p:pic>
        <p:nvPicPr>
          <p:cNvPr id="5" name="Imagen 4">
            <a:extLst>
              <a:ext uri="{FF2B5EF4-FFF2-40B4-BE49-F238E27FC236}">
                <a16:creationId xmlns:a16="http://schemas.microsoft.com/office/drawing/2014/main" id="{7A608C9D-59EE-A845-6565-F6360E11E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4130219"/>
            <a:ext cx="8382000" cy="2028825"/>
          </a:xfrm>
          <a:prstGeom prst="rect">
            <a:avLst/>
          </a:prstGeom>
        </p:spPr>
      </p:pic>
      <p:sp>
        <p:nvSpPr>
          <p:cNvPr id="6" name="Marcador de contenido 2">
            <a:extLst>
              <a:ext uri="{FF2B5EF4-FFF2-40B4-BE49-F238E27FC236}">
                <a16:creationId xmlns:a16="http://schemas.microsoft.com/office/drawing/2014/main" id="{D2C91240-7880-7B76-1CAA-746251068D2E}"/>
              </a:ext>
            </a:extLst>
          </p:cNvPr>
          <p:cNvSpPr txBox="1">
            <a:spLocks/>
          </p:cNvSpPr>
          <p:nvPr/>
        </p:nvSpPr>
        <p:spPr>
          <a:xfrm>
            <a:off x="2514600" y="1864014"/>
            <a:ext cx="3543300" cy="1110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Naturaleza</a:t>
            </a:r>
          </a:p>
          <a:p>
            <a:pPr marL="0" indent="0">
              <a:buFont typeface="Arial" panose="020B0604020202020204" pitchFamily="34" charset="0"/>
              <a:buNone/>
            </a:pPr>
            <a:r>
              <a:rPr lang="es-ES" sz="2400" dirty="0"/>
              <a:t>- Dinero</a:t>
            </a:r>
          </a:p>
          <a:p>
            <a:pPr marL="0" indent="0">
              <a:buFont typeface="Arial" panose="020B0604020202020204" pitchFamily="34" charset="0"/>
              <a:buNone/>
            </a:pPr>
            <a:r>
              <a:rPr lang="es-ES" sz="2400" dirty="0"/>
              <a:t>- Esperanza, armonía</a:t>
            </a:r>
          </a:p>
        </p:txBody>
      </p:sp>
      <p:sp>
        <p:nvSpPr>
          <p:cNvPr id="7" name="Marcador de contenido 2">
            <a:extLst>
              <a:ext uri="{FF2B5EF4-FFF2-40B4-BE49-F238E27FC236}">
                <a16:creationId xmlns:a16="http://schemas.microsoft.com/office/drawing/2014/main" id="{2ACC698E-B699-7AD9-75AC-3EDD57B3B8D7}"/>
              </a:ext>
            </a:extLst>
          </p:cNvPr>
          <p:cNvSpPr txBox="1">
            <a:spLocks/>
          </p:cNvSpPr>
          <p:nvPr/>
        </p:nvSpPr>
        <p:spPr>
          <a:xfrm>
            <a:off x="7152074" y="1864014"/>
            <a:ext cx="35433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Adecuado para el branding corporativo</a:t>
            </a:r>
          </a:p>
        </p:txBody>
      </p:sp>
    </p:spTree>
    <p:extLst>
      <p:ext uri="{BB962C8B-B14F-4D97-AF65-F5344CB8AC3E}">
        <p14:creationId xmlns:p14="http://schemas.microsoft.com/office/powerpoint/2010/main" val="255266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p:txBody>
          <a:bodyPr/>
          <a:lstStyle/>
          <a:p>
            <a:r>
              <a:rPr lang="es-ES" b="1" dirty="0"/>
              <a:t>PERCEPCIÓN</a:t>
            </a:r>
            <a:br>
              <a:rPr lang="es-ES" b="1" dirty="0"/>
            </a:br>
            <a:r>
              <a:rPr lang="es-ES" b="1" dirty="0"/>
              <a:t>VISUAL</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a:t>
            </a:fld>
            <a:endParaRPr lang="es-ES" dirty="0"/>
          </a:p>
        </p:txBody>
      </p:sp>
      <p:pic>
        <p:nvPicPr>
          <p:cNvPr id="10" name="Imagen 9">
            <a:extLst>
              <a:ext uri="{FF2B5EF4-FFF2-40B4-BE49-F238E27FC236}">
                <a16:creationId xmlns:a16="http://schemas.microsoft.com/office/drawing/2014/main" id="{AE373F4B-6C9E-4426-AD4F-12AAE1773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338" y="3897250"/>
            <a:ext cx="4620126" cy="2459100"/>
          </a:xfrm>
          <a:prstGeom prst="rect">
            <a:avLst/>
          </a:prstGeom>
        </p:spPr>
      </p:pic>
      <p:pic>
        <p:nvPicPr>
          <p:cNvPr id="3" name="Imagen 2">
            <a:extLst>
              <a:ext uri="{FF2B5EF4-FFF2-40B4-BE49-F238E27FC236}">
                <a16:creationId xmlns:a16="http://schemas.microsoft.com/office/drawing/2014/main" id="{CD65B2E8-AF4C-C4A5-A662-5A6F93D42F96}"/>
              </a:ext>
            </a:extLst>
          </p:cNvPr>
          <p:cNvPicPr>
            <a:picLocks noChangeAspect="1"/>
          </p:cNvPicPr>
          <p:nvPr/>
        </p:nvPicPr>
        <p:blipFill>
          <a:blip r:embed="rId3"/>
          <a:stretch>
            <a:fillRect/>
          </a:stretch>
        </p:blipFill>
        <p:spPr>
          <a:xfrm>
            <a:off x="11354559" y="122787"/>
            <a:ext cx="666694" cy="757725"/>
          </a:xfrm>
          <a:prstGeom prst="rect">
            <a:avLst/>
          </a:prstGeom>
        </p:spPr>
      </p:pic>
      <p:pic>
        <p:nvPicPr>
          <p:cNvPr id="8" name="Marcador de contenido 7">
            <a:extLst>
              <a:ext uri="{FF2B5EF4-FFF2-40B4-BE49-F238E27FC236}">
                <a16:creationId xmlns:a16="http://schemas.microsoft.com/office/drawing/2014/main" id="{DE37219C-5E6C-41D6-A3C8-9B8030CE90FE}"/>
              </a:ext>
            </a:extLst>
          </p:cNvPr>
          <p:cNvPicPr>
            <a:picLocks noGrp="1" noChangeAspect="1"/>
          </p:cNvPicPr>
          <p:nvPr>
            <p:ph idx="1"/>
          </p:nvPr>
        </p:nvPicPr>
        <p:blipFill>
          <a:blip r:embed="rId4"/>
          <a:stretch>
            <a:fillRect/>
          </a:stretch>
        </p:blipFill>
        <p:spPr>
          <a:xfrm>
            <a:off x="5309239" y="1145219"/>
            <a:ext cx="5511336" cy="52111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3396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FFD3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40</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AMARILLO</a:t>
            </a:r>
            <a:endParaRPr lang="es-ES" sz="2400" b="1" dirty="0">
              <a:latin typeface="Consolas" panose="020B0609020204030204" pitchFamily="49" charset="0"/>
            </a:endParaRPr>
          </a:p>
        </p:txBody>
      </p:sp>
    </p:spTree>
    <p:extLst>
      <p:ext uri="{BB962C8B-B14F-4D97-AF65-F5344CB8AC3E}">
        <p14:creationId xmlns:p14="http://schemas.microsoft.com/office/powerpoint/2010/main" val="3118478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FFD3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41</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AMARILLO</a:t>
            </a:r>
            <a:endParaRPr lang="es-ES" sz="2400" b="1" dirty="0">
              <a:latin typeface="Consolas" panose="020B0609020204030204" pitchFamily="49" charset="0"/>
            </a:endParaRPr>
          </a:p>
        </p:txBody>
      </p:sp>
      <p:pic>
        <p:nvPicPr>
          <p:cNvPr id="5" name="Imagen 4">
            <a:extLst>
              <a:ext uri="{FF2B5EF4-FFF2-40B4-BE49-F238E27FC236}">
                <a16:creationId xmlns:a16="http://schemas.microsoft.com/office/drawing/2014/main" id="{37284FCE-E890-0597-DAD7-8ED9A95A1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4092119"/>
            <a:ext cx="8382000" cy="2028825"/>
          </a:xfrm>
          <a:prstGeom prst="rect">
            <a:avLst/>
          </a:prstGeom>
        </p:spPr>
      </p:pic>
      <p:sp>
        <p:nvSpPr>
          <p:cNvPr id="6" name="Marcador de contenido 2">
            <a:extLst>
              <a:ext uri="{FF2B5EF4-FFF2-40B4-BE49-F238E27FC236}">
                <a16:creationId xmlns:a16="http://schemas.microsoft.com/office/drawing/2014/main" id="{49DB95CA-7548-7147-FB2F-497A95B5DB1C}"/>
              </a:ext>
            </a:extLst>
          </p:cNvPr>
          <p:cNvSpPr txBox="1">
            <a:spLocks/>
          </p:cNvSpPr>
          <p:nvPr/>
        </p:nvSpPr>
        <p:spPr>
          <a:xfrm>
            <a:off x="2514600" y="1864014"/>
            <a:ext cx="3543300" cy="1110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Felicidad y optimismo</a:t>
            </a:r>
          </a:p>
          <a:p>
            <a:pPr marL="0" indent="0">
              <a:buFont typeface="Arial" panose="020B0604020202020204" pitchFamily="34" charset="0"/>
              <a:buNone/>
            </a:pPr>
            <a:r>
              <a:rPr lang="es-ES" sz="2400" dirty="0"/>
              <a:t>- Juventud</a:t>
            </a:r>
          </a:p>
          <a:p>
            <a:pPr marL="0" indent="0">
              <a:buFont typeface="Arial" panose="020B0604020202020204" pitchFamily="34" charset="0"/>
              <a:buNone/>
            </a:pPr>
            <a:r>
              <a:rPr lang="es-ES" sz="2400" dirty="0"/>
              <a:t>- Llama la atención</a:t>
            </a:r>
          </a:p>
        </p:txBody>
      </p:sp>
      <p:sp>
        <p:nvSpPr>
          <p:cNvPr id="7" name="Marcador de contenido 2">
            <a:extLst>
              <a:ext uri="{FF2B5EF4-FFF2-40B4-BE49-F238E27FC236}">
                <a16:creationId xmlns:a16="http://schemas.microsoft.com/office/drawing/2014/main" id="{A7E04D63-A70A-3D08-D4BB-8342217339AB}"/>
              </a:ext>
            </a:extLst>
          </p:cNvPr>
          <p:cNvSpPr txBox="1">
            <a:spLocks/>
          </p:cNvSpPr>
          <p:nvPr/>
        </p:nvSpPr>
        <p:spPr>
          <a:xfrm>
            <a:off x="7152074" y="1864014"/>
            <a:ext cx="3543300" cy="1110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Advertencia</a:t>
            </a:r>
          </a:p>
          <a:p>
            <a:pPr marL="0" indent="0">
              <a:buFont typeface="Arial" panose="020B0604020202020204" pitchFamily="34" charset="0"/>
              <a:buNone/>
            </a:pPr>
            <a:r>
              <a:rPr lang="es-ES" sz="2400" dirty="0"/>
              <a:t>- Engaño</a:t>
            </a:r>
          </a:p>
          <a:p>
            <a:pPr marL="0" indent="0">
              <a:buFont typeface="Arial" panose="020B0604020202020204" pitchFamily="34" charset="0"/>
              <a:buNone/>
            </a:pPr>
            <a:r>
              <a:rPr lang="es-ES" sz="2400" dirty="0"/>
              <a:t>- Efecto fatiga visual</a:t>
            </a:r>
          </a:p>
        </p:txBody>
      </p:sp>
    </p:spTree>
    <p:extLst>
      <p:ext uri="{BB962C8B-B14F-4D97-AF65-F5344CB8AC3E}">
        <p14:creationId xmlns:p14="http://schemas.microsoft.com/office/powerpoint/2010/main" val="937807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8118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42</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PÚRPURA</a:t>
            </a:r>
            <a:endParaRPr lang="es-ES" sz="2400" b="1" dirty="0">
              <a:latin typeface="Consolas" panose="020B0609020204030204" pitchFamily="49" charset="0"/>
            </a:endParaRPr>
          </a:p>
        </p:txBody>
      </p:sp>
    </p:spTree>
    <p:extLst>
      <p:ext uri="{BB962C8B-B14F-4D97-AF65-F5344CB8AC3E}">
        <p14:creationId xmlns:p14="http://schemas.microsoft.com/office/powerpoint/2010/main" val="24647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E71B576-FA89-BA3E-B37E-F6EDD5797497}"/>
              </a:ext>
            </a:extLst>
          </p:cNvPr>
          <p:cNvSpPr/>
          <p:nvPr/>
        </p:nvSpPr>
        <p:spPr>
          <a:xfrm>
            <a:off x="-190500" y="-104776"/>
            <a:ext cx="12496800" cy="7324725"/>
          </a:xfrm>
          <a:prstGeom prst="rect">
            <a:avLst/>
          </a:prstGeom>
          <a:solidFill>
            <a:srgbClr val="8118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43</a:t>
            </a:fld>
            <a:endParaRPr lang="es-ES" dirty="0"/>
          </a:p>
        </p:txBody>
      </p:sp>
      <p:sp>
        <p:nvSpPr>
          <p:cNvPr id="9" name="Marcador de contenido 2">
            <a:extLst>
              <a:ext uri="{FF2B5EF4-FFF2-40B4-BE49-F238E27FC236}">
                <a16:creationId xmlns:a16="http://schemas.microsoft.com/office/drawing/2014/main" id="{B0716565-5FB6-77FC-A655-3F33084D55A3}"/>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Psicología del color</a:t>
            </a:r>
          </a:p>
        </p:txBody>
      </p:sp>
      <p:sp>
        <p:nvSpPr>
          <p:cNvPr id="11" name="Marcador de contenido 2">
            <a:extLst>
              <a:ext uri="{FF2B5EF4-FFF2-40B4-BE49-F238E27FC236}">
                <a16:creationId xmlns:a16="http://schemas.microsoft.com/office/drawing/2014/main" id="{B5E07607-2563-1826-5EA6-BFC667F846F2}"/>
              </a:ext>
            </a:extLst>
          </p:cNvPr>
          <p:cNvSpPr txBox="1">
            <a:spLocks/>
          </p:cNvSpPr>
          <p:nvPr/>
        </p:nvSpPr>
        <p:spPr>
          <a:xfrm>
            <a:off x="2186588" y="3020335"/>
            <a:ext cx="7742624" cy="8173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5400" b="1" dirty="0">
                <a:latin typeface="Consolas" panose="020B0609020204030204" pitchFamily="49" charset="0"/>
              </a:rPr>
              <a:t>PÚRPURA</a:t>
            </a:r>
            <a:endParaRPr lang="es-ES" sz="2400" b="1" dirty="0">
              <a:latin typeface="Consolas" panose="020B0609020204030204" pitchFamily="49" charset="0"/>
            </a:endParaRPr>
          </a:p>
        </p:txBody>
      </p:sp>
      <p:pic>
        <p:nvPicPr>
          <p:cNvPr id="5" name="Imagen 4">
            <a:extLst>
              <a:ext uri="{FF2B5EF4-FFF2-40B4-BE49-F238E27FC236}">
                <a16:creationId xmlns:a16="http://schemas.microsoft.com/office/drawing/2014/main" id="{0D516184-9FB9-2FB8-B50D-AD01B4936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994632"/>
            <a:ext cx="7200900" cy="2383498"/>
          </a:xfrm>
          <a:prstGeom prst="rect">
            <a:avLst/>
          </a:prstGeom>
        </p:spPr>
      </p:pic>
      <p:pic>
        <p:nvPicPr>
          <p:cNvPr id="7" name="Imagen 6">
            <a:extLst>
              <a:ext uri="{FF2B5EF4-FFF2-40B4-BE49-F238E27FC236}">
                <a16:creationId xmlns:a16="http://schemas.microsoft.com/office/drawing/2014/main" id="{317A334C-5BF4-357B-A8ED-4B05AB4D3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8" y="4866627"/>
            <a:ext cx="2286002" cy="1524860"/>
          </a:xfrm>
          <a:prstGeom prst="rect">
            <a:avLst/>
          </a:prstGeom>
        </p:spPr>
      </p:pic>
      <p:sp>
        <p:nvSpPr>
          <p:cNvPr id="8" name="Marcador de contenido 2">
            <a:extLst>
              <a:ext uri="{FF2B5EF4-FFF2-40B4-BE49-F238E27FC236}">
                <a16:creationId xmlns:a16="http://schemas.microsoft.com/office/drawing/2014/main" id="{F3D774DA-EE8B-C834-C334-EFD12ACDF339}"/>
              </a:ext>
            </a:extLst>
          </p:cNvPr>
          <p:cNvSpPr txBox="1">
            <a:spLocks/>
          </p:cNvSpPr>
          <p:nvPr/>
        </p:nvSpPr>
        <p:spPr>
          <a:xfrm>
            <a:off x="2514600" y="1864014"/>
            <a:ext cx="3543300" cy="11100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Sensibilidad y elegancia</a:t>
            </a:r>
          </a:p>
          <a:p>
            <a:pPr marL="0" indent="0">
              <a:buFont typeface="Arial" panose="020B0604020202020204" pitchFamily="34" charset="0"/>
              <a:buNone/>
            </a:pPr>
            <a:r>
              <a:rPr lang="es-ES" sz="2400" dirty="0"/>
              <a:t>- Realeza, nobleza o lujo</a:t>
            </a:r>
          </a:p>
          <a:p>
            <a:pPr marL="0" indent="0">
              <a:buFont typeface="Arial" panose="020B0604020202020204" pitchFamily="34" charset="0"/>
              <a:buNone/>
            </a:pPr>
            <a:r>
              <a:rPr lang="es-ES" sz="2400" dirty="0"/>
              <a:t>- Fantasía y creatividad</a:t>
            </a:r>
          </a:p>
        </p:txBody>
      </p:sp>
      <p:sp>
        <p:nvSpPr>
          <p:cNvPr id="12" name="Marcador de contenido 2">
            <a:extLst>
              <a:ext uri="{FF2B5EF4-FFF2-40B4-BE49-F238E27FC236}">
                <a16:creationId xmlns:a16="http://schemas.microsoft.com/office/drawing/2014/main" id="{B24CA266-75C4-A634-E354-ED421EB90621}"/>
              </a:ext>
            </a:extLst>
          </p:cNvPr>
          <p:cNvSpPr txBox="1">
            <a:spLocks/>
          </p:cNvSpPr>
          <p:nvPr/>
        </p:nvSpPr>
        <p:spPr>
          <a:xfrm>
            <a:off x="7152074" y="1864014"/>
            <a:ext cx="3543300" cy="11100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 Simboliza independencia</a:t>
            </a:r>
          </a:p>
          <a:p>
            <a:pPr marL="0" indent="0">
              <a:buFont typeface="Arial" panose="020B0604020202020204" pitchFamily="34" charset="0"/>
              <a:buNone/>
            </a:pPr>
            <a:r>
              <a:rPr lang="es-ES" sz="2400" dirty="0"/>
              <a:t>- Alto valor y grandes objetivos</a:t>
            </a:r>
          </a:p>
        </p:txBody>
      </p:sp>
    </p:spTree>
    <p:extLst>
      <p:ext uri="{BB962C8B-B14F-4D97-AF65-F5344CB8AC3E}">
        <p14:creationId xmlns:p14="http://schemas.microsoft.com/office/powerpoint/2010/main" val="1047328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44</a:t>
            </a:fld>
            <a:endParaRPr lang="es-ES"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9" name="Rectángulo: esquinas redondeadas 8">
            <a:extLst>
              <a:ext uri="{FF2B5EF4-FFF2-40B4-BE49-F238E27FC236}">
                <a16:creationId xmlns:a16="http://schemas.microsoft.com/office/drawing/2014/main" id="{F217B50E-C84C-AFB8-0371-E2D8BF55CC07}"/>
              </a:ext>
            </a:extLst>
          </p:cNvPr>
          <p:cNvSpPr/>
          <p:nvPr/>
        </p:nvSpPr>
        <p:spPr>
          <a:xfrm>
            <a:off x="1496626" y="3990975"/>
            <a:ext cx="4332674" cy="2365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4000" b="1" dirty="0" err="1"/>
              <a:t>Toy’R’us</a:t>
            </a:r>
            <a:endParaRPr lang="es-ES" b="1" dirty="0"/>
          </a:p>
        </p:txBody>
      </p:sp>
      <p:sp>
        <p:nvSpPr>
          <p:cNvPr id="10" name="Rectángulo: esquinas redondeadas 9">
            <a:extLst>
              <a:ext uri="{FF2B5EF4-FFF2-40B4-BE49-F238E27FC236}">
                <a16:creationId xmlns:a16="http://schemas.microsoft.com/office/drawing/2014/main" id="{BD328530-07AB-E06A-A725-61EB12140F4A}"/>
              </a:ext>
            </a:extLst>
          </p:cNvPr>
          <p:cNvSpPr/>
          <p:nvPr/>
        </p:nvSpPr>
        <p:spPr>
          <a:xfrm>
            <a:off x="6621076" y="3990974"/>
            <a:ext cx="4332674" cy="2365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200" b="1" dirty="0"/>
              <a:t>Ayuntamiento de Almería</a:t>
            </a:r>
          </a:p>
        </p:txBody>
      </p:sp>
      <p:sp>
        <p:nvSpPr>
          <p:cNvPr id="11" name="Rectángulo: esquinas redondeadas 10">
            <a:extLst>
              <a:ext uri="{FF2B5EF4-FFF2-40B4-BE49-F238E27FC236}">
                <a16:creationId xmlns:a16="http://schemas.microsoft.com/office/drawing/2014/main" id="{6203FF69-CA04-A0B7-C2A4-E993AD24D7FE}"/>
              </a:ext>
            </a:extLst>
          </p:cNvPr>
          <p:cNvSpPr/>
          <p:nvPr/>
        </p:nvSpPr>
        <p:spPr>
          <a:xfrm>
            <a:off x="3437324" y="590551"/>
            <a:ext cx="5350089" cy="325040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Consolas" panose="020B0609020204030204" pitchFamily="49" charset="0"/>
              </a:rPr>
              <a:t>Escoge uno de esos dos clientes, y realiza una propuesta de colores para su nueva web. Debes incluir una explicación del porqué de tus decisiones.</a:t>
            </a:r>
            <a:endParaRPr lang="es-ES" sz="1200" b="1" dirty="0">
              <a:latin typeface="Consolas" panose="020B0609020204030204" pitchFamily="49" charset="0"/>
            </a:endParaRPr>
          </a:p>
        </p:txBody>
      </p:sp>
      <p:sp>
        <p:nvSpPr>
          <p:cNvPr id="13" name="CuadroTexto 12">
            <a:extLst>
              <a:ext uri="{FF2B5EF4-FFF2-40B4-BE49-F238E27FC236}">
                <a16:creationId xmlns:a16="http://schemas.microsoft.com/office/drawing/2014/main" id="{162AFDD0-F711-AD75-6BD1-6F35A61597AD}"/>
              </a:ext>
            </a:extLst>
          </p:cNvPr>
          <p:cNvSpPr txBox="1"/>
          <p:nvPr/>
        </p:nvSpPr>
        <p:spPr>
          <a:xfrm>
            <a:off x="406593" y="1647467"/>
            <a:ext cx="2312194" cy="461665"/>
          </a:xfrm>
          <a:prstGeom prst="rect">
            <a:avLst/>
          </a:prstGeom>
          <a:noFill/>
        </p:spPr>
        <p:txBody>
          <a:bodyPr wrap="square">
            <a:spAutoFit/>
          </a:bodyPr>
          <a:lstStyle/>
          <a:p>
            <a:pPr algn="ctr"/>
            <a:r>
              <a:rPr lang="es-ES" sz="2400" b="1" dirty="0"/>
              <a:t>Público objetivo</a:t>
            </a:r>
          </a:p>
        </p:txBody>
      </p:sp>
      <p:sp>
        <p:nvSpPr>
          <p:cNvPr id="14" name="CuadroTexto 13">
            <a:extLst>
              <a:ext uri="{FF2B5EF4-FFF2-40B4-BE49-F238E27FC236}">
                <a16:creationId xmlns:a16="http://schemas.microsoft.com/office/drawing/2014/main" id="{651F0862-33A6-6302-414F-3B49AB64430C}"/>
              </a:ext>
            </a:extLst>
          </p:cNvPr>
          <p:cNvSpPr txBox="1"/>
          <p:nvPr/>
        </p:nvSpPr>
        <p:spPr>
          <a:xfrm>
            <a:off x="799230" y="2515398"/>
            <a:ext cx="2312194" cy="830997"/>
          </a:xfrm>
          <a:prstGeom prst="rect">
            <a:avLst/>
          </a:prstGeom>
          <a:noFill/>
        </p:spPr>
        <p:txBody>
          <a:bodyPr wrap="square">
            <a:spAutoFit/>
          </a:bodyPr>
          <a:lstStyle/>
          <a:p>
            <a:pPr algn="ctr"/>
            <a:r>
              <a:rPr lang="es-ES" sz="2400" b="1" dirty="0"/>
              <a:t>Psicología del color</a:t>
            </a:r>
          </a:p>
        </p:txBody>
      </p:sp>
      <p:sp>
        <p:nvSpPr>
          <p:cNvPr id="16" name="CuadroTexto 15">
            <a:extLst>
              <a:ext uri="{FF2B5EF4-FFF2-40B4-BE49-F238E27FC236}">
                <a16:creationId xmlns:a16="http://schemas.microsoft.com/office/drawing/2014/main" id="{B38D99A3-CE33-4C63-7EC3-B91D57DE3546}"/>
              </a:ext>
            </a:extLst>
          </p:cNvPr>
          <p:cNvSpPr txBox="1"/>
          <p:nvPr/>
        </p:nvSpPr>
        <p:spPr>
          <a:xfrm>
            <a:off x="9666374" y="1316653"/>
            <a:ext cx="2312194" cy="461665"/>
          </a:xfrm>
          <a:prstGeom prst="rect">
            <a:avLst/>
          </a:prstGeom>
          <a:noFill/>
        </p:spPr>
        <p:txBody>
          <a:bodyPr wrap="square">
            <a:spAutoFit/>
          </a:bodyPr>
          <a:lstStyle/>
          <a:p>
            <a:pPr algn="ctr"/>
            <a:r>
              <a:rPr lang="es-ES" sz="2400" b="1" dirty="0"/>
              <a:t>Tipo de web</a:t>
            </a:r>
          </a:p>
        </p:txBody>
      </p:sp>
      <p:sp>
        <p:nvSpPr>
          <p:cNvPr id="17" name="CuadroTexto 16">
            <a:extLst>
              <a:ext uri="{FF2B5EF4-FFF2-40B4-BE49-F238E27FC236}">
                <a16:creationId xmlns:a16="http://schemas.microsoft.com/office/drawing/2014/main" id="{25383D05-59D9-8951-6B26-9831D2D7D8B5}"/>
              </a:ext>
            </a:extLst>
          </p:cNvPr>
          <p:cNvSpPr txBox="1"/>
          <p:nvPr/>
        </p:nvSpPr>
        <p:spPr>
          <a:xfrm>
            <a:off x="9041606" y="2109132"/>
            <a:ext cx="2312194" cy="1569660"/>
          </a:xfrm>
          <a:prstGeom prst="rect">
            <a:avLst/>
          </a:prstGeom>
          <a:noFill/>
        </p:spPr>
        <p:txBody>
          <a:bodyPr wrap="square">
            <a:spAutoFit/>
          </a:bodyPr>
          <a:lstStyle/>
          <a:p>
            <a:pPr algn="ctr"/>
            <a:r>
              <a:rPr lang="es-ES" sz="2400" b="1" dirty="0"/>
              <a:t>Contenido predominante dentro de la web</a:t>
            </a:r>
          </a:p>
        </p:txBody>
      </p:sp>
    </p:spTree>
    <p:extLst>
      <p:ext uri="{BB962C8B-B14F-4D97-AF65-F5344CB8AC3E}">
        <p14:creationId xmlns:p14="http://schemas.microsoft.com/office/powerpoint/2010/main" val="3411865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45</a:t>
            </a:fld>
            <a:endParaRPr lang="es-ES" dirty="0"/>
          </a:p>
        </p:txBody>
      </p:sp>
      <p:sp>
        <p:nvSpPr>
          <p:cNvPr id="14" name="Marcador de contenido 13">
            <a:extLst>
              <a:ext uri="{FF2B5EF4-FFF2-40B4-BE49-F238E27FC236}">
                <a16:creationId xmlns:a16="http://schemas.microsoft.com/office/drawing/2014/main" id="{AA382B3E-53B7-4CFD-90B5-9EB4A29BA212}"/>
              </a:ext>
            </a:extLst>
          </p:cNvPr>
          <p:cNvSpPr>
            <a:spLocks noGrp="1"/>
          </p:cNvSpPr>
          <p:nvPr>
            <p:ph idx="1"/>
          </p:nvPr>
        </p:nvSpPr>
        <p:spPr>
          <a:xfrm>
            <a:off x="990600" y="3367617"/>
            <a:ext cx="10515600" cy="1081088"/>
          </a:xfrm>
        </p:spPr>
        <p:txBody>
          <a:bodyPr/>
          <a:lstStyle/>
          <a:p>
            <a:r>
              <a:rPr lang="es-ES" dirty="0">
                <a:latin typeface="Times New Roman" panose="02020603050405020304" pitchFamily="18" charset="0"/>
                <a:cs typeface="Times New Roman" panose="02020603050405020304" pitchFamily="18" charset="0"/>
              </a:rPr>
              <a:t>Al igual que con los colores, las tipografías también pueden llegar a evocarnos </a:t>
            </a:r>
            <a:r>
              <a:rPr lang="es-ES" b="1" dirty="0">
                <a:latin typeface="Times New Roman" panose="02020603050405020304" pitchFamily="18" charset="0"/>
                <a:cs typeface="Times New Roman" panose="02020603050405020304" pitchFamily="18" charset="0"/>
              </a:rPr>
              <a:t>conceptos o emociones</a:t>
            </a:r>
            <a:r>
              <a:rPr lang="es-ES" dirty="0">
                <a:latin typeface="Times New Roman" panose="02020603050405020304" pitchFamily="18" charset="0"/>
                <a:cs typeface="Times New Roman" panose="02020603050405020304" pitchFamily="18" charset="0"/>
              </a:rPr>
              <a:t>. Esto es la </a:t>
            </a:r>
            <a:r>
              <a:rPr lang="es-ES" b="1" dirty="0">
                <a:latin typeface="Times New Roman" panose="02020603050405020304" pitchFamily="18" charset="0"/>
                <a:cs typeface="Times New Roman" panose="02020603050405020304" pitchFamily="18" charset="0"/>
              </a:rPr>
              <a:t>psicología tipográfica</a:t>
            </a:r>
            <a:r>
              <a:rPr lang="es-ES" dirty="0">
                <a:latin typeface="Times New Roman" panose="02020603050405020304" pitchFamily="18" charset="0"/>
                <a:cs typeface="Times New Roman" panose="02020603050405020304" pitchFamily="18" charset="0"/>
              </a:rPr>
              <a:t>.</a:t>
            </a:r>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978025"/>
            <a:ext cx="10515600" cy="1193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Consolas" panose="020B0609020204030204" pitchFamily="49" charset="0"/>
              </a:rPr>
              <a:t>Tipografía: “</a:t>
            </a:r>
            <a:r>
              <a:rPr lang="es-ES" i="1" dirty="0">
                <a:latin typeface="Consolas" panose="020B0609020204030204" pitchFamily="49" charset="0"/>
              </a:rPr>
              <a:t>El arte de diseñar las letras”. </a:t>
            </a:r>
            <a:r>
              <a:rPr lang="es-ES" dirty="0">
                <a:latin typeface="Consolas" panose="020B0609020204030204" pitchFamily="49" charset="0"/>
              </a:rPr>
              <a:t>Es la disciplina que estudia la representación gráfica de las letras.</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5" name="Marcador de contenido 13">
            <a:extLst>
              <a:ext uri="{FF2B5EF4-FFF2-40B4-BE49-F238E27FC236}">
                <a16:creationId xmlns:a16="http://schemas.microsoft.com/office/drawing/2014/main" id="{FAD658FF-BA8E-1CAD-11FC-F22B1A401AAE}"/>
              </a:ext>
            </a:extLst>
          </p:cNvPr>
          <p:cNvSpPr txBox="1">
            <a:spLocks/>
          </p:cNvSpPr>
          <p:nvPr/>
        </p:nvSpPr>
        <p:spPr>
          <a:xfrm>
            <a:off x="990600" y="4789224"/>
            <a:ext cx="10515600" cy="1081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Comic Sans MS" panose="030F0702030302020204" pitchFamily="66" charset="0"/>
                <a:cs typeface="Times New Roman" panose="02020603050405020304" pitchFamily="18" charset="0"/>
              </a:rPr>
              <a:t>La personalidad tipográfica nos puede ayudar a transmitir aún más con la </a:t>
            </a:r>
            <a:r>
              <a:rPr lang="es-ES" b="1" dirty="0">
                <a:latin typeface="Comic Sans MS" panose="030F0702030302020204" pitchFamily="66" charset="0"/>
                <a:cs typeface="Times New Roman" panose="02020603050405020304" pitchFamily="18" charset="0"/>
              </a:rPr>
              <a:t>identidad visual</a:t>
            </a:r>
            <a:r>
              <a:rPr lang="es-ES" dirty="0">
                <a:latin typeface="Comic Sans MS" panose="030F0702030302020204" pitchFamily="66" charset="0"/>
                <a:cs typeface="Times New Roman" panose="02020603050405020304" pitchFamily="18" charset="0"/>
              </a:rPr>
              <a:t>.</a:t>
            </a:r>
          </a:p>
        </p:txBody>
      </p:sp>
    </p:spTree>
    <p:extLst>
      <p:ext uri="{BB962C8B-B14F-4D97-AF65-F5344CB8AC3E}">
        <p14:creationId xmlns:p14="http://schemas.microsoft.com/office/powerpoint/2010/main" val="322466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46</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1171575" y="4215331"/>
            <a:ext cx="3446849"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latin typeface="Times New Roman" panose="02020603050405020304" pitchFamily="18" charset="0"/>
                <a:cs typeface="Times New Roman" panose="02020603050405020304" pitchFamily="18" charset="0"/>
              </a:rPr>
              <a:t>Creando Oportunidades</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13">
            <a:extLst>
              <a:ext uri="{FF2B5EF4-FFF2-40B4-BE49-F238E27FC236}">
                <a16:creationId xmlns:a16="http://schemas.microsoft.com/office/drawing/2014/main" id="{FB3A77E8-A4FF-0B9E-9744-CB95C6918FD3}"/>
              </a:ext>
            </a:extLst>
          </p:cNvPr>
          <p:cNvSpPr txBox="1">
            <a:spLocks/>
          </p:cNvSpPr>
          <p:nvPr/>
        </p:nvSpPr>
        <p:spPr>
          <a:xfrm>
            <a:off x="4626748" y="4215331"/>
            <a:ext cx="3838575"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latin typeface="Papyrus" panose="03070502060502030205" pitchFamily="66" charset="0"/>
                <a:cs typeface="Times New Roman" panose="02020603050405020304" pitchFamily="18" charset="0"/>
              </a:rPr>
              <a:t>Creando Oportunidades</a:t>
            </a:r>
          </a:p>
        </p:txBody>
      </p:sp>
      <p:sp>
        <p:nvSpPr>
          <p:cNvPr id="10" name="Marcador de contenido 13">
            <a:extLst>
              <a:ext uri="{FF2B5EF4-FFF2-40B4-BE49-F238E27FC236}">
                <a16:creationId xmlns:a16="http://schemas.microsoft.com/office/drawing/2014/main" id="{E79F8A87-DE23-DEFE-F317-9BCE63F26CE0}"/>
              </a:ext>
            </a:extLst>
          </p:cNvPr>
          <p:cNvSpPr txBox="1">
            <a:spLocks/>
          </p:cNvSpPr>
          <p:nvPr/>
        </p:nvSpPr>
        <p:spPr>
          <a:xfrm>
            <a:off x="8610600" y="4215331"/>
            <a:ext cx="3838575"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latin typeface="Microsoft Sans Serif" panose="020B0604020202020204" pitchFamily="34" charset="0"/>
                <a:ea typeface="Microsoft Sans Serif" panose="020B0604020202020204" pitchFamily="34" charset="0"/>
                <a:cs typeface="Microsoft Sans Serif" panose="020B0604020202020204" pitchFamily="34" charset="0"/>
              </a:rPr>
              <a:t>Creando Oportunidades</a:t>
            </a:r>
          </a:p>
        </p:txBody>
      </p:sp>
      <p:sp>
        <p:nvSpPr>
          <p:cNvPr id="11" name="Marcador de contenido 13">
            <a:extLst>
              <a:ext uri="{FF2B5EF4-FFF2-40B4-BE49-F238E27FC236}">
                <a16:creationId xmlns:a16="http://schemas.microsoft.com/office/drawing/2014/main" id="{FD05462D-8257-84DE-59E7-B61A7BFE0D22}"/>
              </a:ext>
            </a:extLst>
          </p:cNvPr>
          <p:cNvSpPr txBox="1">
            <a:spLocks/>
          </p:cNvSpPr>
          <p:nvPr/>
        </p:nvSpPr>
        <p:spPr>
          <a:xfrm>
            <a:off x="3733799" y="2235200"/>
            <a:ext cx="4400551" cy="1193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a:latin typeface="Lucida Console" panose="020B0609040504020204" pitchFamily="49" charset="0"/>
              </a:rPr>
              <a:t>¿Cuál elegiríais para el eslogan de un banco?</a:t>
            </a:r>
          </a:p>
        </p:txBody>
      </p:sp>
    </p:spTree>
    <p:extLst>
      <p:ext uri="{BB962C8B-B14F-4D97-AF65-F5344CB8AC3E}">
        <p14:creationId xmlns:p14="http://schemas.microsoft.com/office/powerpoint/2010/main" val="19563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47</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485577"/>
            <a:ext cx="10515600"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latin typeface="Times New Roman" panose="02020603050405020304" pitchFamily="18" charset="0"/>
                <a:cs typeface="Times New Roman" panose="02020603050405020304" pitchFamily="18" charset="0"/>
              </a:rPr>
              <a:t>Con </a:t>
            </a:r>
            <a:r>
              <a:rPr lang="es-ES" b="1" dirty="0" err="1">
                <a:latin typeface="Times New Roman" panose="02020603050405020304" pitchFamily="18" charset="0"/>
                <a:cs typeface="Times New Roman" panose="02020603050405020304" pitchFamily="18" charset="0"/>
              </a:rPr>
              <a:t>serifa</a:t>
            </a:r>
            <a:r>
              <a:rPr lang="es-ES" b="1" dirty="0">
                <a:latin typeface="Times New Roman" panose="02020603050405020304" pitchFamily="18" charset="0"/>
                <a:cs typeface="Times New Roman" panose="02020603050405020304" pitchFamily="18" charset="0"/>
              </a:rPr>
              <a:t> (</a:t>
            </a:r>
            <a:r>
              <a:rPr lang="es-ES" b="1" dirty="0" err="1">
                <a:latin typeface="Times New Roman" panose="02020603050405020304" pitchFamily="18" charset="0"/>
                <a:cs typeface="Times New Roman" panose="02020603050405020304" pitchFamily="18" charset="0"/>
              </a:rPr>
              <a:t>serif</a:t>
            </a:r>
            <a:r>
              <a:rPr lang="es-ES" b="1" dirty="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Las tipografías con </a:t>
            </a:r>
            <a:r>
              <a:rPr lang="es-ES" dirty="0" err="1">
                <a:latin typeface="Times New Roman" panose="02020603050405020304" pitchFamily="18" charset="0"/>
                <a:cs typeface="Times New Roman" panose="02020603050405020304" pitchFamily="18" charset="0"/>
              </a:rPr>
              <a:t>serifa</a:t>
            </a:r>
            <a:r>
              <a:rPr lang="es-ES" dirty="0">
                <a:latin typeface="Times New Roman" panose="02020603050405020304" pitchFamily="18" charset="0"/>
                <a:cs typeface="Times New Roman" panose="02020603050405020304" pitchFamily="18" charset="0"/>
              </a:rPr>
              <a:t> cuentan con remates o adornos ubicados en los extremos de los trazos de los </a:t>
            </a:r>
            <a:r>
              <a:rPr lang="es-ES" dirty="0" err="1">
                <a:latin typeface="Times New Roman" panose="02020603050405020304" pitchFamily="18" charset="0"/>
                <a:cs typeface="Times New Roman" panose="02020603050405020304" pitchFamily="18" charset="0"/>
              </a:rPr>
              <a:t>carácteres</a:t>
            </a:r>
            <a:endParaRPr lang="es-ES" dirty="0">
              <a:latin typeface="Times New Roman" panose="02020603050405020304" pitchFamily="18" charset="0"/>
              <a:cs typeface="Times New Roman" panose="02020603050405020304" pitchFamily="18" charset="0"/>
            </a:endParaRP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Tipos de tipografías</a:t>
            </a:r>
          </a:p>
        </p:txBody>
      </p:sp>
      <p:sp>
        <p:nvSpPr>
          <p:cNvPr id="10" name="Marcador de contenido 13">
            <a:extLst>
              <a:ext uri="{FF2B5EF4-FFF2-40B4-BE49-F238E27FC236}">
                <a16:creationId xmlns:a16="http://schemas.microsoft.com/office/drawing/2014/main" id="{4CE6777A-F74B-D7AD-A9A4-F6DEE76E16A4}"/>
              </a:ext>
            </a:extLst>
          </p:cNvPr>
          <p:cNvSpPr txBox="1">
            <a:spLocks/>
          </p:cNvSpPr>
          <p:nvPr/>
        </p:nvSpPr>
        <p:spPr>
          <a:xfrm>
            <a:off x="990600" y="5719495"/>
            <a:ext cx="10515600"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latin typeface="Helvetica" panose="020B0604020202020204" pitchFamily="34" charset="0"/>
                <a:cs typeface="Helvetica" panose="020B0604020202020204" pitchFamily="34" charset="0"/>
              </a:rPr>
              <a:t>Sin </a:t>
            </a:r>
            <a:r>
              <a:rPr lang="es-ES" b="1" dirty="0" err="1">
                <a:latin typeface="Helvetica" panose="020B0604020202020204" pitchFamily="34" charset="0"/>
                <a:cs typeface="Helvetica" panose="020B0604020202020204" pitchFamily="34" charset="0"/>
              </a:rPr>
              <a:t>serifa</a:t>
            </a:r>
            <a:r>
              <a:rPr lang="es-ES" b="1" dirty="0">
                <a:latin typeface="Helvetica" panose="020B0604020202020204" pitchFamily="34" charset="0"/>
                <a:cs typeface="Helvetica" panose="020B0604020202020204" pitchFamily="34" charset="0"/>
              </a:rPr>
              <a:t> (</a:t>
            </a:r>
            <a:r>
              <a:rPr lang="es-ES" b="1" dirty="0" err="1">
                <a:latin typeface="Helvetica" panose="020B0604020202020204" pitchFamily="34" charset="0"/>
                <a:cs typeface="Helvetica" panose="020B0604020202020204" pitchFamily="34" charset="0"/>
              </a:rPr>
              <a:t>sans</a:t>
            </a:r>
            <a:r>
              <a:rPr lang="es-ES" b="1" dirty="0">
                <a:latin typeface="Helvetica" panose="020B0604020202020204" pitchFamily="34" charset="0"/>
                <a:cs typeface="Helvetica" panose="020B0604020202020204" pitchFamily="34" charset="0"/>
              </a:rPr>
              <a:t> </a:t>
            </a:r>
            <a:r>
              <a:rPr lang="es-ES" b="1" dirty="0" err="1">
                <a:latin typeface="Helvetica" panose="020B0604020202020204" pitchFamily="34" charset="0"/>
                <a:cs typeface="Helvetica" panose="020B0604020202020204" pitchFamily="34" charset="0"/>
              </a:rPr>
              <a:t>serif</a:t>
            </a:r>
            <a:r>
              <a:rPr lang="es-ES" b="1" dirty="0">
                <a:latin typeface="Helvetica" panose="020B0604020202020204" pitchFamily="34" charset="0"/>
                <a:cs typeface="Helvetica" panose="020B0604020202020204" pitchFamily="34" charset="0"/>
              </a:rPr>
              <a:t>):</a:t>
            </a:r>
            <a:r>
              <a:rPr lang="es-ES" dirty="0">
                <a:latin typeface="Helvetica" panose="020B0604020202020204" pitchFamily="34" charset="0"/>
                <a:cs typeface="Helvetica" panose="020B0604020202020204" pitchFamily="34" charset="0"/>
              </a:rPr>
              <a:t> Las tipografía sin </a:t>
            </a:r>
            <a:r>
              <a:rPr lang="es-ES" dirty="0" err="1">
                <a:latin typeface="Helvetica" panose="020B0604020202020204" pitchFamily="34" charset="0"/>
                <a:cs typeface="Helvetica" panose="020B0604020202020204" pitchFamily="34" charset="0"/>
              </a:rPr>
              <a:t>serifa</a:t>
            </a:r>
            <a:r>
              <a:rPr lang="es-ES" dirty="0">
                <a:latin typeface="Helvetica" panose="020B0604020202020204" pitchFamily="34" charset="0"/>
                <a:cs typeface="Helvetica" panose="020B0604020202020204" pitchFamily="34" charset="0"/>
              </a:rPr>
              <a:t> (en francés, </a:t>
            </a:r>
            <a:r>
              <a:rPr lang="es-ES" dirty="0" err="1">
                <a:latin typeface="Helvetica" panose="020B0604020202020204" pitchFamily="34" charset="0"/>
                <a:cs typeface="Helvetica" panose="020B0604020202020204" pitchFamily="34" charset="0"/>
              </a:rPr>
              <a:t>sans</a:t>
            </a:r>
            <a:r>
              <a:rPr lang="es-ES" dirty="0">
                <a:latin typeface="Helvetica" panose="020B0604020202020204" pitchFamily="34" charset="0"/>
                <a:cs typeface="Helvetica" panose="020B0604020202020204" pitchFamily="34" charset="0"/>
              </a:rPr>
              <a:t> </a:t>
            </a:r>
            <a:r>
              <a:rPr lang="es-ES" dirty="0" err="1">
                <a:latin typeface="Helvetica" panose="020B0604020202020204" pitchFamily="34" charset="0"/>
                <a:cs typeface="Helvetica" panose="020B0604020202020204" pitchFamily="34" charset="0"/>
              </a:rPr>
              <a:t>serif</a:t>
            </a:r>
            <a:r>
              <a:rPr lang="es-ES" dirty="0">
                <a:latin typeface="Helvetica" panose="020B0604020202020204" pitchFamily="34" charset="0"/>
                <a:cs typeface="Helvetica" panose="020B0604020202020204" pitchFamily="34" charset="0"/>
              </a:rPr>
              <a:t>), no tienen esos remates y terminales.</a:t>
            </a:r>
          </a:p>
        </p:txBody>
      </p:sp>
      <p:sp>
        <p:nvSpPr>
          <p:cNvPr id="13" name="Marcador de contenido 13">
            <a:extLst>
              <a:ext uri="{FF2B5EF4-FFF2-40B4-BE49-F238E27FC236}">
                <a16:creationId xmlns:a16="http://schemas.microsoft.com/office/drawing/2014/main" id="{CC854635-2F36-34B4-BD3D-354BE984769A}"/>
              </a:ext>
            </a:extLst>
          </p:cNvPr>
          <p:cNvSpPr txBox="1">
            <a:spLocks/>
          </p:cNvSpPr>
          <p:nvPr/>
        </p:nvSpPr>
        <p:spPr>
          <a:xfrm>
            <a:off x="0" y="2329478"/>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Times New Roman" panose="02020603050405020304" pitchFamily="18" charset="0"/>
                <a:cs typeface="Times New Roman" panose="02020603050405020304" pitchFamily="18" charset="0"/>
              </a:rPr>
              <a:t>g  P  a  l			</a:t>
            </a:r>
            <a:r>
              <a:rPr lang="es-ES" sz="9600" b="1" dirty="0">
                <a:latin typeface="Palatino"/>
                <a:cs typeface="Times New Roman" panose="02020603050405020304" pitchFamily="18" charset="0"/>
              </a:rPr>
              <a:t>g P a l</a:t>
            </a:r>
            <a:endParaRPr lang="es-ES" sz="9600" dirty="0">
              <a:latin typeface="Times New Roman" panose="02020603050405020304" pitchFamily="18" charset="0"/>
              <a:cs typeface="Times New Roman" panose="02020603050405020304" pitchFamily="18" charset="0"/>
            </a:endParaRPr>
          </a:p>
        </p:txBody>
      </p:sp>
      <p:sp>
        <p:nvSpPr>
          <p:cNvPr id="15" name="Marcador de contenido 13">
            <a:extLst>
              <a:ext uri="{FF2B5EF4-FFF2-40B4-BE49-F238E27FC236}">
                <a16:creationId xmlns:a16="http://schemas.microsoft.com/office/drawing/2014/main" id="{BAA4840A-7B56-10BC-CABC-D334CB203879}"/>
              </a:ext>
            </a:extLst>
          </p:cNvPr>
          <p:cNvSpPr txBox="1">
            <a:spLocks/>
          </p:cNvSpPr>
          <p:nvPr/>
        </p:nvSpPr>
        <p:spPr>
          <a:xfrm>
            <a:off x="0" y="4297196"/>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Helvetica" panose="020B0604020202020204" pitchFamily="34" charset="0"/>
                <a:cs typeface="Helvetica" panose="020B0604020202020204" pitchFamily="34" charset="0"/>
              </a:rPr>
              <a:t>g  P  a  l</a:t>
            </a:r>
            <a:r>
              <a:rPr lang="es-ES" sz="9600" b="1" dirty="0">
                <a:latin typeface="Times New Roman" panose="02020603050405020304" pitchFamily="18" charset="0"/>
                <a:cs typeface="Times New Roman" panose="02020603050405020304" pitchFamily="18" charset="0"/>
              </a:rPr>
              <a:t>		</a:t>
            </a:r>
            <a:r>
              <a:rPr lang="es-ES" sz="9600" b="1" dirty="0">
                <a:latin typeface="Microsoft Sans Serif" panose="020B0604020202020204" pitchFamily="34" charset="0"/>
                <a:ea typeface="Microsoft Sans Serif" panose="020B0604020202020204" pitchFamily="34" charset="0"/>
                <a:cs typeface="Microsoft Sans Serif" panose="020B0604020202020204" pitchFamily="34" charset="0"/>
              </a:rPr>
              <a:t>g P a l</a:t>
            </a:r>
            <a:endParaRPr lang="es-ES" sz="9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62036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48</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485577"/>
            <a:ext cx="10515600"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latin typeface="Times New Roman" panose="02020603050405020304" pitchFamily="18" charset="0"/>
                <a:cs typeface="Times New Roman" panose="02020603050405020304" pitchFamily="18" charset="0"/>
              </a:rPr>
              <a:t>Con </a:t>
            </a:r>
            <a:r>
              <a:rPr lang="es-ES" b="1" dirty="0" err="1">
                <a:latin typeface="Times New Roman" panose="02020603050405020304" pitchFamily="18" charset="0"/>
                <a:cs typeface="Times New Roman" panose="02020603050405020304" pitchFamily="18" charset="0"/>
              </a:rPr>
              <a:t>serifa</a:t>
            </a:r>
            <a:r>
              <a:rPr lang="es-ES" b="1" dirty="0">
                <a:latin typeface="Times New Roman" panose="02020603050405020304" pitchFamily="18" charset="0"/>
                <a:cs typeface="Times New Roman" panose="02020603050405020304" pitchFamily="18" charset="0"/>
              </a:rPr>
              <a:t> (</a:t>
            </a:r>
            <a:r>
              <a:rPr lang="es-ES" b="1" dirty="0" err="1">
                <a:latin typeface="Times New Roman" panose="02020603050405020304" pitchFamily="18" charset="0"/>
                <a:cs typeface="Times New Roman" panose="02020603050405020304" pitchFamily="18" charset="0"/>
              </a:rPr>
              <a:t>serif</a:t>
            </a:r>
            <a:r>
              <a:rPr lang="es-ES" b="1" dirty="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Seria y tradicional. Ideal para párrafos o textos largos. Tienen un aire académico o institucional.</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Tipos de tipografías</a:t>
            </a:r>
          </a:p>
        </p:txBody>
      </p:sp>
      <p:sp>
        <p:nvSpPr>
          <p:cNvPr id="10" name="Marcador de contenido 13">
            <a:extLst>
              <a:ext uri="{FF2B5EF4-FFF2-40B4-BE49-F238E27FC236}">
                <a16:creationId xmlns:a16="http://schemas.microsoft.com/office/drawing/2014/main" id="{4CE6777A-F74B-D7AD-A9A4-F6DEE76E16A4}"/>
              </a:ext>
            </a:extLst>
          </p:cNvPr>
          <p:cNvSpPr txBox="1">
            <a:spLocks/>
          </p:cNvSpPr>
          <p:nvPr/>
        </p:nvSpPr>
        <p:spPr>
          <a:xfrm>
            <a:off x="990600" y="5719495"/>
            <a:ext cx="10515600"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Helvetica" panose="020B0604020202020204" pitchFamily="34" charset="0"/>
                <a:cs typeface="Helvetica" panose="020B0604020202020204" pitchFamily="34" charset="0"/>
              </a:rPr>
              <a:t>Sin </a:t>
            </a:r>
            <a:r>
              <a:rPr lang="es-ES" dirty="0" err="1">
                <a:latin typeface="Helvetica" panose="020B0604020202020204" pitchFamily="34" charset="0"/>
                <a:cs typeface="Helvetica" panose="020B0604020202020204" pitchFamily="34" charset="0"/>
              </a:rPr>
              <a:t>serifa</a:t>
            </a:r>
            <a:r>
              <a:rPr lang="es-ES" dirty="0">
                <a:latin typeface="Helvetica" panose="020B0604020202020204" pitchFamily="34" charset="0"/>
                <a:cs typeface="Helvetica" panose="020B0604020202020204" pitchFamily="34" charset="0"/>
              </a:rPr>
              <a:t> (</a:t>
            </a:r>
            <a:r>
              <a:rPr lang="es-ES" dirty="0" err="1">
                <a:latin typeface="Helvetica" panose="020B0604020202020204" pitchFamily="34" charset="0"/>
                <a:cs typeface="Helvetica" panose="020B0604020202020204" pitchFamily="34" charset="0"/>
              </a:rPr>
              <a:t>sans</a:t>
            </a:r>
            <a:r>
              <a:rPr lang="es-ES" dirty="0">
                <a:latin typeface="Helvetica" panose="020B0604020202020204" pitchFamily="34" charset="0"/>
                <a:cs typeface="Helvetica" panose="020B0604020202020204" pitchFamily="34" charset="0"/>
              </a:rPr>
              <a:t> </a:t>
            </a:r>
            <a:r>
              <a:rPr lang="es-ES" dirty="0" err="1">
                <a:latin typeface="Helvetica" panose="020B0604020202020204" pitchFamily="34" charset="0"/>
                <a:cs typeface="Helvetica" panose="020B0604020202020204" pitchFamily="34" charset="0"/>
              </a:rPr>
              <a:t>serif</a:t>
            </a:r>
            <a:r>
              <a:rPr lang="es-ES" dirty="0">
                <a:latin typeface="Helvetica" panose="020B0604020202020204" pitchFamily="34" charset="0"/>
                <a:cs typeface="Helvetica" panose="020B0604020202020204" pitchFamily="34" charset="0"/>
              </a:rPr>
              <a:t>): Asociada a tipografía comercial. Evoca </a:t>
            </a:r>
            <a:r>
              <a:rPr lang="es-ES" b="1" dirty="0">
                <a:latin typeface="Helvetica" panose="020B0604020202020204" pitchFamily="34" charset="0"/>
                <a:cs typeface="Helvetica" panose="020B0604020202020204" pitchFamily="34" charset="0"/>
              </a:rPr>
              <a:t>modernidad, seguridad, neutralidad y minimalismo</a:t>
            </a:r>
            <a:r>
              <a:rPr lang="es-ES" dirty="0">
                <a:latin typeface="Helvetica" panose="020B0604020202020204" pitchFamily="34" charset="0"/>
                <a:cs typeface="Helvetica" panose="020B0604020202020204" pitchFamily="34" charset="0"/>
              </a:rPr>
              <a:t>.</a:t>
            </a:r>
          </a:p>
        </p:txBody>
      </p:sp>
      <p:sp>
        <p:nvSpPr>
          <p:cNvPr id="13" name="Marcador de contenido 13">
            <a:extLst>
              <a:ext uri="{FF2B5EF4-FFF2-40B4-BE49-F238E27FC236}">
                <a16:creationId xmlns:a16="http://schemas.microsoft.com/office/drawing/2014/main" id="{CC854635-2F36-34B4-BD3D-354BE984769A}"/>
              </a:ext>
            </a:extLst>
          </p:cNvPr>
          <p:cNvSpPr txBox="1">
            <a:spLocks/>
          </p:cNvSpPr>
          <p:nvPr/>
        </p:nvSpPr>
        <p:spPr>
          <a:xfrm>
            <a:off x="0" y="2329478"/>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Times New Roman" panose="02020603050405020304" pitchFamily="18" charset="0"/>
                <a:cs typeface="Times New Roman" panose="02020603050405020304" pitchFamily="18" charset="0"/>
              </a:rPr>
              <a:t>g  P  a  l			</a:t>
            </a:r>
            <a:r>
              <a:rPr lang="es-ES" sz="9600" b="1" dirty="0">
                <a:latin typeface="Palatino"/>
                <a:cs typeface="Times New Roman" panose="02020603050405020304" pitchFamily="18" charset="0"/>
              </a:rPr>
              <a:t>g P a l</a:t>
            </a:r>
            <a:endParaRPr lang="es-ES" sz="9600" dirty="0">
              <a:latin typeface="Times New Roman" panose="02020603050405020304" pitchFamily="18" charset="0"/>
              <a:cs typeface="Times New Roman" panose="02020603050405020304" pitchFamily="18" charset="0"/>
            </a:endParaRPr>
          </a:p>
        </p:txBody>
      </p:sp>
      <p:sp>
        <p:nvSpPr>
          <p:cNvPr id="15" name="Marcador de contenido 13">
            <a:extLst>
              <a:ext uri="{FF2B5EF4-FFF2-40B4-BE49-F238E27FC236}">
                <a16:creationId xmlns:a16="http://schemas.microsoft.com/office/drawing/2014/main" id="{BAA4840A-7B56-10BC-CABC-D334CB203879}"/>
              </a:ext>
            </a:extLst>
          </p:cNvPr>
          <p:cNvSpPr txBox="1">
            <a:spLocks/>
          </p:cNvSpPr>
          <p:nvPr/>
        </p:nvSpPr>
        <p:spPr>
          <a:xfrm>
            <a:off x="0" y="4297196"/>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Helvetica" panose="020B0604020202020204" pitchFamily="34" charset="0"/>
                <a:cs typeface="Helvetica" panose="020B0604020202020204" pitchFamily="34" charset="0"/>
              </a:rPr>
              <a:t>g  P  a  l</a:t>
            </a:r>
            <a:r>
              <a:rPr lang="es-ES" sz="9600" b="1" dirty="0">
                <a:latin typeface="Times New Roman" panose="02020603050405020304" pitchFamily="18" charset="0"/>
                <a:cs typeface="Times New Roman" panose="02020603050405020304" pitchFamily="18" charset="0"/>
              </a:rPr>
              <a:t>		</a:t>
            </a:r>
            <a:r>
              <a:rPr lang="es-ES" sz="9600" b="1" dirty="0">
                <a:latin typeface="Microsoft Sans Serif" panose="020B0604020202020204" pitchFamily="34" charset="0"/>
                <a:ea typeface="Microsoft Sans Serif" panose="020B0604020202020204" pitchFamily="34" charset="0"/>
                <a:cs typeface="Microsoft Sans Serif" panose="020B0604020202020204" pitchFamily="34" charset="0"/>
              </a:rPr>
              <a:t>g P a l</a:t>
            </a:r>
            <a:endParaRPr lang="es-ES" sz="9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621419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49</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408374" y="1061876"/>
            <a:ext cx="5105400" cy="47342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dirty="0">
                <a:latin typeface="Times New Roman" panose="02020603050405020304" pitchFamily="18" charset="0"/>
                <a:cs typeface="Times New Roman" panose="02020603050405020304" pitchFamily="18" charset="0"/>
              </a:rPr>
              <a:t>"</a:t>
            </a:r>
            <a:r>
              <a:rPr lang="es-ES" dirty="0" err="1">
                <a:latin typeface="Times New Roman" panose="02020603050405020304" pitchFamily="18" charset="0"/>
                <a:cs typeface="Times New Roman" panose="02020603050405020304" pitchFamily="18" charset="0"/>
              </a:rPr>
              <a:t>Lorem</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ipsum</a:t>
            </a:r>
            <a:r>
              <a:rPr lang="es-ES" dirty="0">
                <a:latin typeface="Times New Roman" panose="02020603050405020304" pitchFamily="18" charset="0"/>
                <a:cs typeface="Times New Roman" panose="02020603050405020304" pitchFamily="18" charset="0"/>
              </a:rPr>
              <a:t> dolor </a:t>
            </a:r>
            <a:r>
              <a:rPr lang="es-ES" dirty="0" err="1">
                <a:latin typeface="Times New Roman" panose="02020603050405020304" pitchFamily="18" charset="0"/>
                <a:cs typeface="Times New Roman" panose="02020603050405020304" pitchFamily="18" charset="0"/>
              </a:rPr>
              <a:t>sit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amet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consectetur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adipiscing</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elit</a:t>
            </a:r>
            <a:r>
              <a:rPr lang="es-ES" dirty="0">
                <a:latin typeface="Times New Roman" panose="02020603050405020304" pitchFamily="18" charset="0"/>
                <a:cs typeface="Times New Roman" panose="02020603050405020304" pitchFamily="18" charset="0"/>
              </a:rPr>
              <a:t>, sed do </a:t>
            </a:r>
            <a:r>
              <a:rPr lang="es-ES" dirty="0" err="1">
                <a:latin typeface="Times New Roman" panose="02020603050405020304" pitchFamily="18" charset="0"/>
                <a:cs typeface="Times New Roman" panose="02020603050405020304" pitchFamily="18" charset="0"/>
              </a:rPr>
              <a:t>eiusmod</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tempor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incididunt</a:t>
            </a:r>
            <a:r>
              <a:rPr lang="es-ES" dirty="0">
                <a:latin typeface="Times New Roman" panose="02020603050405020304" pitchFamily="18" charset="0"/>
                <a:cs typeface="Times New Roman" panose="02020603050405020304" pitchFamily="18" charset="0"/>
              </a:rPr>
              <a:t> ut labore et </a:t>
            </a:r>
            <a:r>
              <a:rPr lang="es-ES" dirty="0" err="1">
                <a:latin typeface="Times New Roman" panose="02020603050405020304" pitchFamily="18" charset="0"/>
                <a:cs typeface="Times New Roman" panose="02020603050405020304" pitchFamily="18" charset="0"/>
              </a:rPr>
              <a:t>dolore</a:t>
            </a:r>
            <a:r>
              <a:rPr lang="es-ES" dirty="0">
                <a:latin typeface="Times New Roman" panose="02020603050405020304" pitchFamily="18" charset="0"/>
                <a:cs typeface="Times New Roman" panose="02020603050405020304" pitchFamily="18" charset="0"/>
              </a:rPr>
              <a:t> magna </a:t>
            </a:r>
            <a:r>
              <a:rPr lang="es-ES" dirty="0" err="1">
                <a:latin typeface="Times New Roman" panose="02020603050405020304" pitchFamily="18" charset="0"/>
                <a:cs typeface="Times New Roman" panose="02020603050405020304" pitchFamily="18" charset="0"/>
              </a:rPr>
              <a:t>aliqua</a:t>
            </a:r>
            <a:r>
              <a:rPr lang="es-ES" dirty="0">
                <a:latin typeface="Times New Roman" panose="02020603050405020304" pitchFamily="18" charset="0"/>
                <a:cs typeface="Times New Roman" panose="02020603050405020304" pitchFamily="18" charset="0"/>
              </a:rPr>
              <a:t>. Ut </a:t>
            </a:r>
            <a:r>
              <a:rPr lang="es-ES" dirty="0" err="1">
                <a:latin typeface="Times New Roman" panose="02020603050405020304" pitchFamily="18" charset="0"/>
                <a:cs typeface="Times New Roman" panose="02020603050405020304" pitchFamily="18" charset="0"/>
              </a:rPr>
              <a:t>enim</a:t>
            </a:r>
            <a:r>
              <a:rPr lang="es-ES" dirty="0">
                <a:latin typeface="Times New Roman" panose="02020603050405020304" pitchFamily="18" charset="0"/>
                <a:cs typeface="Times New Roman" panose="02020603050405020304" pitchFamily="18" charset="0"/>
              </a:rPr>
              <a:t> ad </a:t>
            </a:r>
            <a:r>
              <a:rPr lang="es-ES" dirty="0" err="1">
                <a:latin typeface="Times New Roman" panose="02020603050405020304" pitchFamily="18" charset="0"/>
                <a:cs typeface="Times New Roman" panose="02020603050405020304" pitchFamily="18" charset="0"/>
              </a:rPr>
              <a:t>minim</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veniam</a:t>
            </a:r>
            <a:r>
              <a:rPr lang="es-ES" dirty="0">
                <a:latin typeface="Times New Roman" panose="02020603050405020304" pitchFamily="18" charset="0"/>
                <a:cs typeface="Times New Roman" panose="02020603050405020304" pitchFamily="18" charset="0"/>
              </a:rPr>
              <a:t>, quis </a:t>
            </a:r>
            <a:r>
              <a:rPr lang="es-ES" dirty="0" err="1">
                <a:latin typeface="Times New Roman" panose="02020603050405020304" pitchFamily="18" charset="0"/>
                <a:cs typeface="Times New Roman" panose="02020603050405020304" pitchFamily="18" charset="0"/>
              </a:rPr>
              <a:t>nostrud</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exercitation</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ullamco</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laboris</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nisi</a:t>
            </a:r>
            <a:r>
              <a:rPr lang="es-ES" dirty="0">
                <a:latin typeface="Times New Roman" panose="02020603050405020304" pitchFamily="18" charset="0"/>
                <a:cs typeface="Times New Roman" panose="02020603050405020304" pitchFamily="18" charset="0"/>
              </a:rPr>
              <a:t> ut </a:t>
            </a:r>
            <a:r>
              <a:rPr lang="es-ES" dirty="0" err="1">
                <a:latin typeface="Times New Roman" panose="02020603050405020304" pitchFamily="18" charset="0"/>
                <a:cs typeface="Times New Roman" panose="02020603050405020304" pitchFamily="18" charset="0"/>
              </a:rPr>
              <a:t>aliquip</a:t>
            </a:r>
            <a:r>
              <a:rPr lang="es-ES" dirty="0">
                <a:latin typeface="Times New Roman" panose="02020603050405020304" pitchFamily="18" charset="0"/>
                <a:cs typeface="Times New Roman" panose="02020603050405020304" pitchFamily="18" charset="0"/>
              </a:rPr>
              <a:t> ex </a:t>
            </a:r>
            <a:r>
              <a:rPr lang="es-ES" dirty="0" err="1">
                <a:latin typeface="Times New Roman" panose="02020603050405020304" pitchFamily="18" charset="0"/>
                <a:cs typeface="Times New Roman" panose="02020603050405020304" pitchFamily="18" charset="0"/>
              </a:rPr>
              <a:t>ea</a:t>
            </a:r>
            <a:r>
              <a:rPr lang="es-ES" dirty="0">
                <a:latin typeface="Times New Roman" panose="02020603050405020304" pitchFamily="18" charset="0"/>
                <a:cs typeface="Times New Roman" panose="02020603050405020304" pitchFamily="18" charset="0"/>
              </a:rPr>
              <a:t> commodo </a:t>
            </a:r>
            <a:r>
              <a:rPr lang="es-ES" dirty="0" err="1">
                <a:latin typeface="Times New Roman" panose="02020603050405020304" pitchFamily="18" charset="0"/>
                <a:cs typeface="Times New Roman" panose="02020603050405020304" pitchFamily="18" charset="0"/>
              </a:rPr>
              <a:t>consequat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Duis</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aute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irure</a:t>
            </a:r>
            <a:r>
              <a:rPr lang="es-ES" dirty="0">
                <a:latin typeface="Times New Roman" panose="02020603050405020304" pitchFamily="18" charset="0"/>
                <a:cs typeface="Times New Roman" panose="02020603050405020304" pitchFamily="18" charset="0"/>
              </a:rPr>
              <a:t> dolor in </a:t>
            </a:r>
            <a:r>
              <a:rPr lang="es-ES" dirty="0" err="1">
                <a:latin typeface="Times New Roman" panose="02020603050405020304" pitchFamily="18" charset="0"/>
                <a:cs typeface="Times New Roman" panose="02020603050405020304" pitchFamily="18" charset="0"/>
              </a:rPr>
              <a:t>reprehenderit</a:t>
            </a:r>
            <a:r>
              <a:rPr lang="es-ES" dirty="0">
                <a:latin typeface="Times New Roman" panose="02020603050405020304" pitchFamily="18" charset="0"/>
                <a:cs typeface="Times New Roman" panose="02020603050405020304" pitchFamily="18" charset="0"/>
              </a:rPr>
              <a:t> in </a:t>
            </a:r>
            <a:r>
              <a:rPr lang="es-ES" dirty="0" err="1">
                <a:latin typeface="Times New Roman" panose="02020603050405020304" pitchFamily="18" charset="0"/>
                <a:cs typeface="Times New Roman" panose="02020603050405020304" pitchFamily="18" charset="0"/>
              </a:rPr>
              <a:t>voluptate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velit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esse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cillum</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dolore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eu</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fugiat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nulla</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pariatur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Excepteur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sint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occaecat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cupidatat</a:t>
            </a:r>
            <a:r>
              <a:rPr lang="es-ES" dirty="0">
                <a:latin typeface="Times New Roman" panose="02020603050405020304" pitchFamily="18" charset="0"/>
                <a:cs typeface="Times New Roman" panose="02020603050405020304" pitchFamily="18" charset="0"/>
              </a:rPr>
              <a:t> non </a:t>
            </a:r>
            <a:r>
              <a:rPr lang="es-ES" dirty="0" err="1">
                <a:latin typeface="Times New Roman" panose="02020603050405020304" pitchFamily="18" charset="0"/>
                <a:cs typeface="Times New Roman" panose="02020603050405020304" pitchFamily="18" charset="0"/>
              </a:rPr>
              <a:t>proident</a:t>
            </a:r>
            <a:r>
              <a:rPr lang="es-ES" dirty="0">
                <a:latin typeface="Times New Roman" panose="02020603050405020304" pitchFamily="18" charset="0"/>
                <a:cs typeface="Times New Roman" panose="02020603050405020304" pitchFamily="18" charset="0"/>
              </a:rPr>
              <a:t>, sunt in culpa qui </a:t>
            </a:r>
            <a:r>
              <a:rPr lang="es-ES" dirty="0" err="1">
                <a:latin typeface="Times New Roman" panose="02020603050405020304" pitchFamily="18" charset="0"/>
                <a:cs typeface="Times New Roman" panose="02020603050405020304" pitchFamily="18" charset="0"/>
              </a:rPr>
              <a:t>officia</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deserunt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mollit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anim</a:t>
            </a:r>
            <a:r>
              <a:rPr lang="es-ES" dirty="0">
                <a:latin typeface="Times New Roman" panose="02020603050405020304" pitchFamily="18" charset="0"/>
                <a:cs typeface="Times New Roman" panose="02020603050405020304" pitchFamily="18" charset="0"/>
              </a:rPr>
              <a:t> id </a:t>
            </a:r>
            <a:r>
              <a:rPr lang="es-ES" dirty="0" err="1">
                <a:latin typeface="Times New Roman" panose="02020603050405020304" pitchFamily="18" charset="0"/>
                <a:cs typeface="Times New Roman" panose="02020603050405020304" pitchFamily="18" charset="0"/>
              </a:rPr>
              <a:t>est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laborum</a:t>
            </a:r>
            <a:r>
              <a:rPr lang="es-ES" dirty="0">
                <a:latin typeface="Times New Roman" panose="02020603050405020304" pitchFamily="18" charset="0"/>
                <a:cs typeface="Times New Roman" panose="02020603050405020304" pitchFamily="18" charset="0"/>
              </a:rPr>
              <a:t>."</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5" name="Marcador de contenido 13">
            <a:extLst>
              <a:ext uri="{FF2B5EF4-FFF2-40B4-BE49-F238E27FC236}">
                <a16:creationId xmlns:a16="http://schemas.microsoft.com/office/drawing/2014/main" id="{370C2D9B-E661-27FB-BE59-087FE7F6822A}"/>
              </a:ext>
            </a:extLst>
          </p:cNvPr>
          <p:cNvSpPr txBox="1">
            <a:spLocks/>
          </p:cNvSpPr>
          <p:nvPr/>
        </p:nvSpPr>
        <p:spPr>
          <a:xfrm>
            <a:off x="6400800" y="1061876"/>
            <a:ext cx="5105400" cy="47342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dirty="0">
                <a:latin typeface="Avenir"/>
                <a:cs typeface="Arial" panose="020B0604020202020204" pitchFamily="34" charset="0"/>
              </a:rPr>
              <a:t>"</a:t>
            </a:r>
            <a:r>
              <a:rPr lang="es-ES" dirty="0" err="1">
                <a:latin typeface="Avenir"/>
                <a:cs typeface="Arial" panose="020B0604020202020204" pitchFamily="34" charset="0"/>
              </a:rPr>
              <a:t>Lorem</a:t>
            </a:r>
            <a:r>
              <a:rPr lang="es-ES" dirty="0">
                <a:latin typeface="Avenir"/>
                <a:cs typeface="Arial" panose="020B0604020202020204" pitchFamily="34" charset="0"/>
              </a:rPr>
              <a:t> </a:t>
            </a:r>
            <a:r>
              <a:rPr lang="es-ES" dirty="0" err="1">
                <a:latin typeface="Avenir"/>
                <a:cs typeface="Arial" panose="020B0604020202020204" pitchFamily="34" charset="0"/>
              </a:rPr>
              <a:t>ipsum</a:t>
            </a:r>
            <a:r>
              <a:rPr lang="es-ES" dirty="0">
                <a:latin typeface="Avenir"/>
                <a:cs typeface="Arial" panose="020B0604020202020204" pitchFamily="34" charset="0"/>
              </a:rPr>
              <a:t> dolor </a:t>
            </a:r>
            <a:r>
              <a:rPr lang="es-ES" dirty="0" err="1">
                <a:latin typeface="Avenir"/>
                <a:cs typeface="Arial" panose="020B0604020202020204" pitchFamily="34" charset="0"/>
              </a:rPr>
              <a:t>sit</a:t>
            </a:r>
            <a:r>
              <a:rPr lang="es-ES" dirty="0">
                <a:latin typeface="Avenir"/>
                <a:cs typeface="Arial" panose="020B0604020202020204" pitchFamily="34" charset="0"/>
              </a:rPr>
              <a:t> </a:t>
            </a:r>
            <a:r>
              <a:rPr lang="es-ES" dirty="0" err="1">
                <a:latin typeface="Avenir"/>
                <a:cs typeface="Arial" panose="020B0604020202020204" pitchFamily="34" charset="0"/>
              </a:rPr>
              <a:t>amet</a:t>
            </a:r>
            <a:r>
              <a:rPr lang="es-ES" dirty="0">
                <a:latin typeface="Avenir"/>
                <a:cs typeface="Arial" panose="020B0604020202020204" pitchFamily="34" charset="0"/>
              </a:rPr>
              <a:t>, </a:t>
            </a:r>
            <a:r>
              <a:rPr lang="es-ES" dirty="0" err="1">
                <a:latin typeface="Avenir"/>
                <a:cs typeface="Arial" panose="020B0604020202020204" pitchFamily="34" charset="0"/>
              </a:rPr>
              <a:t>consectetur</a:t>
            </a:r>
            <a:r>
              <a:rPr lang="es-ES" dirty="0">
                <a:latin typeface="Avenir"/>
                <a:cs typeface="Arial" panose="020B0604020202020204" pitchFamily="34" charset="0"/>
              </a:rPr>
              <a:t> </a:t>
            </a:r>
            <a:r>
              <a:rPr lang="es-ES" dirty="0" err="1">
                <a:latin typeface="Avenir"/>
                <a:cs typeface="Arial" panose="020B0604020202020204" pitchFamily="34" charset="0"/>
              </a:rPr>
              <a:t>adipiscing</a:t>
            </a:r>
            <a:r>
              <a:rPr lang="es-ES" dirty="0">
                <a:latin typeface="Avenir"/>
                <a:cs typeface="Arial" panose="020B0604020202020204" pitchFamily="34" charset="0"/>
              </a:rPr>
              <a:t> </a:t>
            </a:r>
            <a:r>
              <a:rPr lang="es-ES" dirty="0" err="1">
                <a:latin typeface="Avenir"/>
                <a:cs typeface="Arial" panose="020B0604020202020204" pitchFamily="34" charset="0"/>
              </a:rPr>
              <a:t>elit</a:t>
            </a:r>
            <a:r>
              <a:rPr lang="es-ES" dirty="0">
                <a:latin typeface="Avenir"/>
                <a:cs typeface="Arial" panose="020B0604020202020204" pitchFamily="34" charset="0"/>
              </a:rPr>
              <a:t>, sed do </a:t>
            </a:r>
            <a:r>
              <a:rPr lang="es-ES" dirty="0" err="1">
                <a:latin typeface="Avenir"/>
                <a:cs typeface="Arial" panose="020B0604020202020204" pitchFamily="34" charset="0"/>
              </a:rPr>
              <a:t>eiusmod</a:t>
            </a:r>
            <a:r>
              <a:rPr lang="es-ES" dirty="0">
                <a:latin typeface="Avenir"/>
                <a:cs typeface="Arial" panose="020B0604020202020204" pitchFamily="34" charset="0"/>
              </a:rPr>
              <a:t> </a:t>
            </a:r>
            <a:r>
              <a:rPr lang="es-ES" dirty="0" err="1">
                <a:latin typeface="Avenir"/>
                <a:cs typeface="Arial" panose="020B0604020202020204" pitchFamily="34" charset="0"/>
              </a:rPr>
              <a:t>tempor</a:t>
            </a:r>
            <a:r>
              <a:rPr lang="es-ES" dirty="0">
                <a:latin typeface="Avenir"/>
                <a:cs typeface="Arial" panose="020B0604020202020204" pitchFamily="34" charset="0"/>
              </a:rPr>
              <a:t> </a:t>
            </a:r>
            <a:r>
              <a:rPr lang="es-ES" dirty="0" err="1">
                <a:latin typeface="Avenir"/>
                <a:cs typeface="Arial" panose="020B0604020202020204" pitchFamily="34" charset="0"/>
              </a:rPr>
              <a:t>incididunt</a:t>
            </a:r>
            <a:r>
              <a:rPr lang="es-ES" dirty="0">
                <a:latin typeface="Avenir"/>
                <a:cs typeface="Arial" panose="020B0604020202020204" pitchFamily="34" charset="0"/>
              </a:rPr>
              <a:t> ut labore et </a:t>
            </a:r>
            <a:r>
              <a:rPr lang="es-ES" dirty="0" err="1">
                <a:latin typeface="Avenir"/>
                <a:cs typeface="Arial" panose="020B0604020202020204" pitchFamily="34" charset="0"/>
              </a:rPr>
              <a:t>dolore</a:t>
            </a:r>
            <a:r>
              <a:rPr lang="es-ES" dirty="0">
                <a:latin typeface="Avenir"/>
                <a:cs typeface="Arial" panose="020B0604020202020204" pitchFamily="34" charset="0"/>
              </a:rPr>
              <a:t> magna </a:t>
            </a:r>
            <a:r>
              <a:rPr lang="es-ES" dirty="0" err="1">
                <a:latin typeface="Avenir"/>
                <a:cs typeface="Arial" panose="020B0604020202020204" pitchFamily="34" charset="0"/>
              </a:rPr>
              <a:t>aliqua</a:t>
            </a:r>
            <a:r>
              <a:rPr lang="es-ES" dirty="0">
                <a:latin typeface="Avenir"/>
                <a:cs typeface="Arial" panose="020B0604020202020204" pitchFamily="34" charset="0"/>
              </a:rPr>
              <a:t>. Ut </a:t>
            </a:r>
            <a:r>
              <a:rPr lang="es-ES" dirty="0" err="1">
                <a:latin typeface="Avenir"/>
                <a:cs typeface="Arial" panose="020B0604020202020204" pitchFamily="34" charset="0"/>
              </a:rPr>
              <a:t>enim</a:t>
            </a:r>
            <a:r>
              <a:rPr lang="es-ES" dirty="0">
                <a:latin typeface="Avenir"/>
                <a:cs typeface="Arial" panose="020B0604020202020204" pitchFamily="34" charset="0"/>
              </a:rPr>
              <a:t> ad </a:t>
            </a:r>
            <a:r>
              <a:rPr lang="es-ES" dirty="0" err="1">
                <a:latin typeface="Avenir"/>
                <a:cs typeface="Arial" panose="020B0604020202020204" pitchFamily="34" charset="0"/>
              </a:rPr>
              <a:t>minim</a:t>
            </a:r>
            <a:r>
              <a:rPr lang="es-ES" dirty="0">
                <a:latin typeface="Avenir"/>
                <a:cs typeface="Arial" panose="020B0604020202020204" pitchFamily="34" charset="0"/>
              </a:rPr>
              <a:t> </a:t>
            </a:r>
            <a:r>
              <a:rPr lang="es-ES" dirty="0" err="1">
                <a:latin typeface="Avenir"/>
                <a:cs typeface="Arial" panose="020B0604020202020204" pitchFamily="34" charset="0"/>
              </a:rPr>
              <a:t>veniam</a:t>
            </a:r>
            <a:r>
              <a:rPr lang="es-ES" dirty="0">
                <a:latin typeface="Avenir"/>
                <a:cs typeface="Arial" panose="020B0604020202020204" pitchFamily="34" charset="0"/>
              </a:rPr>
              <a:t>, quis </a:t>
            </a:r>
            <a:r>
              <a:rPr lang="es-ES" dirty="0" err="1">
                <a:latin typeface="Avenir"/>
                <a:cs typeface="Arial" panose="020B0604020202020204" pitchFamily="34" charset="0"/>
              </a:rPr>
              <a:t>nostrud</a:t>
            </a:r>
            <a:r>
              <a:rPr lang="es-ES" dirty="0">
                <a:latin typeface="Avenir"/>
                <a:cs typeface="Arial" panose="020B0604020202020204" pitchFamily="34" charset="0"/>
              </a:rPr>
              <a:t> </a:t>
            </a:r>
            <a:r>
              <a:rPr lang="es-ES" dirty="0" err="1">
                <a:latin typeface="Avenir"/>
                <a:cs typeface="Arial" panose="020B0604020202020204" pitchFamily="34" charset="0"/>
              </a:rPr>
              <a:t>exercitation</a:t>
            </a:r>
            <a:r>
              <a:rPr lang="es-ES" dirty="0">
                <a:latin typeface="Avenir"/>
                <a:cs typeface="Arial" panose="020B0604020202020204" pitchFamily="34" charset="0"/>
              </a:rPr>
              <a:t> </a:t>
            </a:r>
            <a:r>
              <a:rPr lang="es-ES" dirty="0" err="1">
                <a:latin typeface="Avenir"/>
                <a:cs typeface="Arial" panose="020B0604020202020204" pitchFamily="34" charset="0"/>
              </a:rPr>
              <a:t>ullamco</a:t>
            </a:r>
            <a:r>
              <a:rPr lang="es-ES" dirty="0">
                <a:latin typeface="Avenir"/>
                <a:cs typeface="Arial" panose="020B0604020202020204" pitchFamily="34" charset="0"/>
              </a:rPr>
              <a:t> </a:t>
            </a:r>
            <a:r>
              <a:rPr lang="es-ES" dirty="0" err="1">
                <a:latin typeface="Avenir"/>
                <a:cs typeface="Arial" panose="020B0604020202020204" pitchFamily="34" charset="0"/>
              </a:rPr>
              <a:t>laboris</a:t>
            </a:r>
            <a:r>
              <a:rPr lang="es-ES" dirty="0">
                <a:latin typeface="Avenir"/>
                <a:cs typeface="Arial" panose="020B0604020202020204" pitchFamily="34" charset="0"/>
              </a:rPr>
              <a:t> </a:t>
            </a:r>
            <a:r>
              <a:rPr lang="es-ES" dirty="0" err="1">
                <a:latin typeface="Avenir"/>
                <a:cs typeface="Arial" panose="020B0604020202020204" pitchFamily="34" charset="0"/>
              </a:rPr>
              <a:t>nisi</a:t>
            </a:r>
            <a:r>
              <a:rPr lang="es-ES" dirty="0">
                <a:latin typeface="Avenir"/>
                <a:cs typeface="Arial" panose="020B0604020202020204" pitchFamily="34" charset="0"/>
              </a:rPr>
              <a:t> ut </a:t>
            </a:r>
            <a:r>
              <a:rPr lang="es-ES" dirty="0" err="1">
                <a:latin typeface="Avenir"/>
                <a:cs typeface="Arial" panose="020B0604020202020204" pitchFamily="34" charset="0"/>
              </a:rPr>
              <a:t>aliquip</a:t>
            </a:r>
            <a:r>
              <a:rPr lang="es-ES" dirty="0">
                <a:latin typeface="Avenir"/>
                <a:cs typeface="Arial" panose="020B0604020202020204" pitchFamily="34" charset="0"/>
              </a:rPr>
              <a:t> ex </a:t>
            </a:r>
            <a:r>
              <a:rPr lang="es-ES" dirty="0" err="1">
                <a:latin typeface="Avenir"/>
                <a:cs typeface="Arial" panose="020B0604020202020204" pitchFamily="34" charset="0"/>
              </a:rPr>
              <a:t>ea</a:t>
            </a:r>
            <a:r>
              <a:rPr lang="es-ES" dirty="0">
                <a:latin typeface="Avenir"/>
                <a:cs typeface="Arial" panose="020B0604020202020204" pitchFamily="34" charset="0"/>
              </a:rPr>
              <a:t> commodo </a:t>
            </a:r>
            <a:r>
              <a:rPr lang="es-ES" dirty="0" err="1">
                <a:latin typeface="Avenir"/>
                <a:cs typeface="Arial" panose="020B0604020202020204" pitchFamily="34" charset="0"/>
              </a:rPr>
              <a:t>consequat</a:t>
            </a:r>
            <a:r>
              <a:rPr lang="es-ES" dirty="0">
                <a:latin typeface="Avenir"/>
                <a:cs typeface="Arial" panose="020B0604020202020204" pitchFamily="34" charset="0"/>
              </a:rPr>
              <a:t>. </a:t>
            </a:r>
            <a:r>
              <a:rPr lang="es-ES" dirty="0" err="1">
                <a:latin typeface="Avenir"/>
                <a:cs typeface="Arial" panose="020B0604020202020204" pitchFamily="34" charset="0"/>
              </a:rPr>
              <a:t>Duis</a:t>
            </a:r>
            <a:r>
              <a:rPr lang="es-ES" dirty="0">
                <a:latin typeface="Avenir"/>
                <a:cs typeface="Arial" panose="020B0604020202020204" pitchFamily="34" charset="0"/>
              </a:rPr>
              <a:t> </a:t>
            </a:r>
            <a:r>
              <a:rPr lang="es-ES" dirty="0" err="1">
                <a:latin typeface="Avenir"/>
                <a:cs typeface="Arial" panose="020B0604020202020204" pitchFamily="34" charset="0"/>
              </a:rPr>
              <a:t>aute</a:t>
            </a:r>
            <a:r>
              <a:rPr lang="es-ES" dirty="0">
                <a:latin typeface="Avenir"/>
                <a:cs typeface="Arial" panose="020B0604020202020204" pitchFamily="34" charset="0"/>
              </a:rPr>
              <a:t> </a:t>
            </a:r>
            <a:r>
              <a:rPr lang="es-ES" dirty="0" err="1">
                <a:latin typeface="Avenir"/>
                <a:cs typeface="Arial" panose="020B0604020202020204" pitchFamily="34" charset="0"/>
              </a:rPr>
              <a:t>irure</a:t>
            </a:r>
            <a:r>
              <a:rPr lang="es-ES" dirty="0">
                <a:latin typeface="Avenir"/>
                <a:cs typeface="Arial" panose="020B0604020202020204" pitchFamily="34" charset="0"/>
              </a:rPr>
              <a:t> dolor in </a:t>
            </a:r>
            <a:r>
              <a:rPr lang="es-ES" dirty="0" err="1">
                <a:latin typeface="Avenir"/>
                <a:cs typeface="Arial" panose="020B0604020202020204" pitchFamily="34" charset="0"/>
              </a:rPr>
              <a:t>reprehenderit</a:t>
            </a:r>
            <a:r>
              <a:rPr lang="es-ES" dirty="0">
                <a:latin typeface="Avenir"/>
                <a:cs typeface="Arial" panose="020B0604020202020204" pitchFamily="34" charset="0"/>
              </a:rPr>
              <a:t> in </a:t>
            </a:r>
            <a:r>
              <a:rPr lang="es-ES" dirty="0" err="1">
                <a:latin typeface="Avenir"/>
                <a:cs typeface="Arial" panose="020B0604020202020204" pitchFamily="34" charset="0"/>
              </a:rPr>
              <a:t>voluptate</a:t>
            </a:r>
            <a:r>
              <a:rPr lang="es-ES" dirty="0">
                <a:latin typeface="Avenir"/>
                <a:cs typeface="Arial" panose="020B0604020202020204" pitchFamily="34" charset="0"/>
              </a:rPr>
              <a:t> </a:t>
            </a:r>
            <a:r>
              <a:rPr lang="es-ES" dirty="0" err="1">
                <a:latin typeface="Avenir"/>
                <a:cs typeface="Arial" panose="020B0604020202020204" pitchFamily="34" charset="0"/>
              </a:rPr>
              <a:t>velit</a:t>
            </a:r>
            <a:r>
              <a:rPr lang="es-ES" dirty="0">
                <a:latin typeface="Avenir"/>
                <a:cs typeface="Arial" panose="020B0604020202020204" pitchFamily="34" charset="0"/>
              </a:rPr>
              <a:t> </a:t>
            </a:r>
            <a:r>
              <a:rPr lang="es-ES" dirty="0" err="1">
                <a:latin typeface="Avenir"/>
                <a:cs typeface="Arial" panose="020B0604020202020204" pitchFamily="34" charset="0"/>
              </a:rPr>
              <a:t>esse</a:t>
            </a:r>
            <a:r>
              <a:rPr lang="es-ES" dirty="0">
                <a:latin typeface="Avenir"/>
                <a:cs typeface="Arial" panose="020B0604020202020204" pitchFamily="34" charset="0"/>
              </a:rPr>
              <a:t> </a:t>
            </a:r>
            <a:r>
              <a:rPr lang="es-ES" dirty="0" err="1">
                <a:latin typeface="Avenir"/>
                <a:cs typeface="Arial" panose="020B0604020202020204" pitchFamily="34" charset="0"/>
              </a:rPr>
              <a:t>cillum</a:t>
            </a:r>
            <a:r>
              <a:rPr lang="es-ES" dirty="0">
                <a:latin typeface="Avenir"/>
                <a:cs typeface="Arial" panose="020B0604020202020204" pitchFamily="34" charset="0"/>
              </a:rPr>
              <a:t> </a:t>
            </a:r>
            <a:r>
              <a:rPr lang="es-ES" dirty="0" err="1">
                <a:latin typeface="Avenir"/>
                <a:cs typeface="Arial" panose="020B0604020202020204" pitchFamily="34" charset="0"/>
              </a:rPr>
              <a:t>dolore</a:t>
            </a:r>
            <a:r>
              <a:rPr lang="es-ES" dirty="0">
                <a:latin typeface="Avenir"/>
                <a:cs typeface="Arial" panose="020B0604020202020204" pitchFamily="34" charset="0"/>
              </a:rPr>
              <a:t> </a:t>
            </a:r>
            <a:r>
              <a:rPr lang="es-ES" dirty="0" err="1">
                <a:latin typeface="Avenir"/>
                <a:cs typeface="Arial" panose="020B0604020202020204" pitchFamily="34" charset="0"/>
              </a:rPr>
              <a:t>eu</a:t>
            </a:r>
            <a:r>
              <a:rPr lang="es-ES" dirty="0">
                <a:latin typeface="Avenir"/>
                <a:cs typeface="Arial" panose="020B0604020202020204" pitchFamily="34" charset="0"/>
              </a:rPr>
              <a:t> </a:t>
            </a:r>
            <a:r>
              <a:rPr lang="es-ES" dirty="0" err="1">
                <a:latin typeface="Avenir"/>
                <a:cs typeface="Arial" panose="020B0604020202020204" pitchFamily="34" charset="0"/>
              </a:rPr>
              <a:t>fugiat</a:t>
            </a:r>
            <a:r>
              <a:rPr lang="es-ES" dirty="0">
                <a:latin typeface="Avenir"/>
                <a:cs typeface="Arial" panose="020B0604020202020204" pitchFamily="34" charset="0"/>
              </a:rPr>
              <a:t> </a:t>
            </a:r>
            <a:r>
              <a:rPr lang="es-ES" dirty="0" err="1">
                <a:latin typeface="Avenir"/>
                <a:cs typeface="Arial" panose="020B0604020202020204" pitchFamily="34" charset="0"/>
              </a:rPr>
              <a:t>nulla</a:t>
            </a:r>
            <a:r>
              <a:rPr lang="es-ES" dirty="0">
                <a:latin typeface="Avenir"/>
                <a:cs typeface="Arial" panose="020B0604020202020204" pitchFamily="34" charset="0"/>
              </a:rPr>
              <a:t> </a:t>
            </a:r>
            <a:r>
              <a:rPr lang="es-ES" dirty="0" err="1">
                <a:latin typeface="Avenir"/>
                <a:cs typeface="Arial" panose="020B0604020202020204" pitchFamily="34" charset="0"/>
              </a:rPr>
              <a:t>pariatur</a:t>
            </a:r>
            <a:r>
              <a:rPr lang="es-ES" dirty="0">
                <a:latin typeface="Avenir"/>
                <a:cs typeface="Arial" panose="020B0604020202020204" pitchFamily="34" charset="0"/>
              </a:rPr>
              <a:t>. </a:t>
            </a:r>
            <a:r>
              <a:rPr lang="es-ES" dirty="0" err="1">
                <a:latin typeface="Avenir"/>
                <a:cs typeface="Arial" panose="020B0604020202020204" pitchFamily="34" charset="0"/>
              </a:rPr>
              <a:t>Excepteur</a:t>
            </a:r>
            <a:r>
              <a:rPr lang="es-ES" dirty="0">
                <a:latin typeface="Avenir"/>
                <a:cs typeface="Arial" panose="020B0604020202020204" pitchFamily="34" charset="0"/>
              </a:rPr>
              <a:t> </a:t>
            </a:r>
            <a:r>
              <a:rPr lang="es-ES" dirty="0" err="1">
                <a:latin typeface="Avenir"/>
                <a:cs typeface="Arial" panose="020B0604020202020204" pitchFamily="34" charset="0"/>
              </a:rPr>
              <a:t>sint</a:t>
            </a:r>
            <a:r>
              <a:rPr lang="es-ES" dirty="0">
                <a:latin typeface="Avenir"/>
                <a:cs typeface="Arial" panose="020B0604020202020204" pitchFamily="34" charset="0"/>
              </a:rPr>
              <a:t> </a:t>
            </a:r>
            <a:r>
              <a:rPr lang="es-ES" dirty="0" err="1">
                <a:latin typeface="Avenir"/>
                <a:cs typeface="Arial" panose="020B0604020202020204" pitchFamily="34" charset="0"/>
              </a:rPr>
              <a:t>occaecat</a:t>
            </a:r>
            <a:r>
              <a:rPr lang="es-ES" dirty="0">
                <a:latin typeface="Avenir"/>
                <a:cs typeface="Arial" panose="020B0604020202020204" pitchFamily="34" charset="0"/>
              </a:rPr>
              <a:t> </a:t>
            </a:r>
            <a:r>
              <a:rPr lang="es-ES" dirty="0" err="1">
                <a:latin typeface="Avenir"/>
                <a:cs typeface="Arial" panose="020B0604020202020204" pitchFamily="34" charset="0"/>
              </a:rPr>
              <a:t>cupidatat</a:t>
            </a:r>
            <a:r>
              <a:rPr lang="es-ES" dirty="0">
                <a:latin typeface="Avenir"/>
                <a:cs typeface="Arial" panose="020B0604020202020204" pitchFamily="34" charset="0"/>
              </a:rPr>
              <a:t> non </a:t>
            </a:r>
            <a:r>
              <a:rPr lang="es-ES" dirty="0" err="1">
                <a:latin typeface="Avenir"/>
                <a:cs typeface="Arial" panose="020B0604020202020204" pitchFamily="34" charset="0"/>
              </a:rPr>
              <a:t>proident</a:t>
            </a:r>
            <a:r>
              <a:rPr lang="es-ES" dirty="0">
                <a:latin typeface="Avenir"/>
                <a:cs typeface="Arial" panose="020B0604020202020204" pitchFamily="34" charset="0"/>
              </a:rPr>
              <a:t>, sunt in culpa qui </a:t>
            </a:r>
            <a:r>
              <a:rPr lang="es-ES" dirty="0" err="1">
                <a:latin typeface="Avenir"/>
                <a:cs typeface="Arial" panose="020B0604020202020204" pitchFamily="34" charset="0"/>
              </a:rPr>
              <a:t>officia</a:t>
            </a:r>
            <a:r>
              <a:rPr lang="es-ES" dirty="0">
                <a:latin typeface="Avenir"/>
                <a:cs typeface="Arial" panose="020B0604020202020204" pitchFamily="34" charset="0"/>
              </a:rPr>
              <a:t> </a:t>
            </a:r>
            <a:r>
              <a:rPr lang="es-ES" dirty="0" err="1">
                <a:latin typeface="Avenir"/>
                <a:cs typeface="Arial" panose="020B0604020202020204" pitchFamily="34" charset="0"/>
              </a:rPr>
              <a:t>deserunt</a:t>
            </a:r>
            <a:r>
              <a:rPr lang="es-ES" dirty="0">
                <a:latin typeface="Avenir"/>
                <a:cs typeface="Arial" panose="020B0604020202020204" pitchFamily="34" charset="0"/>
              </a:rPr>
              <a:t> </a:t>
            </a:r>
            <a:r>
              <a:rPr lang="es-ES" dirty="0" err="1">
                <a:latin typeface="Avenir"/>
                <a:cs typeface="Arial" panose="020B0604020202020204" pitchFamily="34" charset="0"/>
              </a:rPr>
              <a:t>mollit</a:t>
            </a:r>
            <a:r>
              <a:rPr lang="es-ES" dirty="0">
                <a:latin typeface="Avenir"/>
                <a:cs typeface="Arial" panose="020B0604020202020204" pitchFamily="34" charset="0"/>
              </a:rPr>
              <a:t> </a:t>
            </a:r>
            <a:r>
              <a:rPr lang="es-ES" dirty="0" err="1">
                <a:latin typeface="Avenir"/>
                <a:cs typeface="Arial" panose="020B0604020202020204" pitchFamily="34" charset="0"/>
              </a:rPr>
              <a:t>anim</a:t>
            </a:r>
            <a:r>
              <a:rPr lang="es-ES" dirty="0">
                <a:latin typeface="Avenir"/>
                <a:cs typeface="Arial" panose="020B0604020202020204" pitchFamily="34" charset="0"/>
              </a:rPr>
              <a:t> id </a:t>
            </a:r>
            <a:r>
              <a:rPr lang="es-ES" dirty="0" err="1">
                <a:latin typeface="Avenir"/>
                <a:cs typeface="Arial" panose="020B0604020202020204" pitchFamily="34" charset="0"/>
              </a:rPr>
              <a:t>est</a:t>
            </a:r>
            <a:r>
              <a:rPr lang="es-ES" dirty="0">
                <a:latin typeface="Avenir"/>
                <a:cs typeface="Arial" panose="020B0604020202020204" pitchFamily="34" charset="0"/>
              </a:rPr>
              <a:t> </a:t>
            </a:r>
            <a:r>
              <a:rPr lang="es-ES" dirty="0" err="1">
                <a:latin typeface="Avenir"/>
                <a:cs typeface="Arial" panose="020B0604020202020204" pitchFamily="34" charset="0"/>
              </a:rPr>
              <a:t>laborum</a:t>
            </a:r>
            <a:r>
              <a:rPr lang="es-ES" dirty="0">
                <a:latin typeface="Avenir"/>
                <a:cs typeface="Arial" panose="020B0604020202020204" pitchFamily="34" charset="0"/>
              </a:rPr>
              <a:t>."</a:t>
            </a:r>
          </a:p>
        </p:txBody>
      </p:sp>
    </p:spTree>
    <p:extLst>
      <p:ext uri="{BB962C8B-B14F-4D97-AF65-F5344CB8AC3E}">
        <p14:creationId xmlns:p14="http://schemas.microsoft.com/office/powerpoint/2010/main" val="114415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p:txBody>
          <a:bodyPr/>
          <a:lstStyle/>
          <a:p>
            <a:r>
              <a:rPr lang="es-ES" b="1" dirty="0"/>
              <a:t>PERCEPCIÓN</a:t>
            </a:r>
            <a:br>
              <a:rPr lang="es-ES" b="1" dirty="0"/>
            </a:br>
            <a:r>
              <a:rPr lang="es-ES" b="1" dirty="0"/>
              <a:t>VISUAL</a:t>
            </a:r>
          </a:p>
        </p:txBody>
      </p:sp>
      <p:pic>
        <p:nvPicPr>
          <p:cNvPr id="8" name="Marcador de contenido 7">
            <a:extLst>
              <a:ext uri="{FF2B5EF4-FFF2-40B4-BE49-F238E27FC236}">
                <a16:creationId xmlns:a16="http://schemas.microsoft.com/office/drawing/2014/main" id="{DE37219C-5E6C-41D6-A3C8-9B8030CE9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37574" y="1344011"/>
            <a:ext cx="5511336" cy="4816451"/>
          </a:xfrm>
          <a:prstGeom prst="rect">
            <a:avLst/>
          </a:prstGeom>
          <a:ln>
            <a:noFill/>
          </a:ln>
          <a:effectLst>
            <a:outerShdw blurRad="292100" dist="139700" dir="2700000" algn="tl" rotWithShape="0">
              <a:srgbClr val="333333">
                <a:alpha val="65000"/>
              </a:srgbClr>
            </a:outerShdw>
          </a:effectLst>
        </p:spPr>
      </p:pic>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a:t>
            </a:fld>
            <a:endParaRPr lang="es-ES" dirty="0"/>
          </a:p>
        </p:txBody>
      </p:sp>
      <p:pic>
        <p:nvPicPr>
          <p:cNvPr id="13" name="Imagen 12">
            <a:extLst>
              <a:ext uri="{FF2B5EF4-FFF2-40B4-BE49-F238E27FC236}">
                <a16:creationId xmlns:a16="http://schemas.microsoft.com/office/drawing/2014/main" id="{3CE78BED-EB53-439F-8E3F-E85469032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45707" y="3943662"/>
            <a:ext cx="1596208" cy="2323236"/>
          </a:xfrm>
          <a:prstGeom prst="rect">
            <a:avLst/>
          </a:prstGeom>
        </p:spPr>
      </p:pic>
      <p:pic>
        <p:nvPicPr>
          <p:cNvPr id="3" name="Imagen 2">
            <a:extLst>
              <a:ext uri="{FF2B5EF4-FFF2-40B4-BE49-F238E27FC236}">
                <a16:creationId xmlns:a16="http://schemas.microsoft.com/office/drawing/2014/main" id="{1C9617AD-F368-1286-399D-424E0B523B74}"/>
              </a:ext>
            </a:extLst>
          </p:cNvPr>
          <p:cNvPicPr>
            <a:picLocks noChangeAspect="1"/>
          </p:cNvPicPr>
          <p:nvPr/>
        </p:nvPicPr>
        <p:blipFill>
          <a:blip r:embed="rId4"/>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879159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50</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485577"/>
            <a:ext cx="10515600" cy="1193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600" b="1" dirty="0">
                <a:latin typeface="Brush Script MT" panose="03060802040406070304" pitchFamily="66" charset="0"/>
              </a:rPr>
              <a:t>Manuscrita</a:t>
            </a:r>
            <a:r>
              <a:rPr lang="es-ES" dirty="0">
                <a:latin typeface="Brush Script MT" panose="03060802040406070304" pitchFamily="66" charset="0"/>
              </a:rPr>
              <a:t>: Estas tipografías imitan la caligrafía a mano. Tienen personalidad más humana y cercana.</a:t>
            </a: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Tipos de tipografías</a:t>
            </a:r>
          </a:p>
        </p:txBody>
      </p:sp>
      <p:sp>
        <p:nvSpPr>
          <p:cNvPr id="10" name="Marcador de contenido 13">
            <a:extLst>
              <a:ext uri="{FF2B5EF4-FFF2-40B4-BE49-F238E27FC236}">
                <a16:creationId xmlns:a16="http://schemas.microsoft.com/office/drawing/2014/main" id="{4CE6777A-F74B-D7AD-A9A4-F6DEE76E16A4}"/>
              </a:ext>
            </a:extLst>
          </p:cNvPr>
          <p:cNvSpPr txBox="1">
            <a:spLocks/>
          </p:cNvSpPr>
          <p:nvPr/>
        </p:nvSpPr>
        <p:spPr>
          <a:xfrm>
            <a:off x="838200" y="5345728"/>
            <a:ext cx="10515600" cy="11938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latin typeface="Ravie" panose="04040805050809020602" pitchFamily="82" charset="0"/>
              </a:rPr>
              <a:t>Decorativas (</a:t>
            </a:r>
            <a:r>
              <a:rPr lang="es-ES" b="1" dirty="0" err="1">
                <a:latin typeface="Ravie" panose="04040805050809020602" pitchFamily="82" charset="0"/>
              </a:rPr>
              <a:t>display</a:t>
            </a:r>
            <a:r>
              <a:rPr lang="es-ES" b="1" dirty="0">
                <a:latin typeface="Ravie" panose="04040805050809020602" pitchFamily="82" charset="0"/>
              </a:rPr>
              <a:t>):</a:t>
            </a:r>
            <a:r>
              <a:rPr lang="es-ES" dirty="0">
                <a:latin typeface="Ravie" panose="04040805050809020602" pitchFamily="82" charset="0"/>
              </a:rPr>
              <a:t> Se consideran tipografías desenfadadas, libres, aptas para aportar una variedad de sensaciones. Tienen menor legibilidad.</a:t>
            </a:r>
          </a:p>
        </p:txBody>
      </p:sp>
      <p:sp>
        <p:nvSpPr>
          <p:cNvPr id="5" name="Marcador de contenido 13">
            <a:extLst>
              <a:ext uri="{FF2B5EF4-FFF2-40B4-BE49-F238E27FC236}">
                <a16:creationId xmlns:a16="http://schemas.microsoft.com/office/drawing/2014/main" id="{84CCF30B-4067-F10B-E924-31BCF9C130EB}"/>
              </a:ext>
            </a:extLst>
          </p:cNvPr>
          <p:cNvSpPr txBox="1">
            <a:spLocks/>
          </p:cNvSpPr>
          <p:nvPr/>
        </p:nvSpPr>
        <p:spPr>
          <a:xfrm>
            <a:off x="0" y="2329478"/>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Brush Script MT" panose="03060802040406070304" pitchFamily="66" charset="0"/>
                <a:cs typeface="Times New Roman" panose="02020603050405020304" pitchFamily="18" charset="0"/>
              </a:rPr>
              <a:t>g  P  a  l</a:t>
            </a:r>
            <a:r>
              <a:rPr lang="es-ES" sz="9600" b="1" dirty="0">
                <a:latin typeface="Times New Roman" panose="02020603050405020304" pitchFamily="18" charset="0"/>
                <a:cs typeface="Times New Roman" panose="02020603050405020304" pitchFamily="18" charset="0"/>
              </a:rPr>
              <a:t>			</a:t>
            </a:r>
            <a:r>
              <a:rPr lang="es-ES" sz="9600" b="1" dirty="0">
                <a:latin typeface="Palace Script MT" panose="030303020206070C0B05" pitchFamily="66" charset="0"/>
                <a:cs typeface="Times New Roman" panose="02020603050405020304" pitchFamily="18" charset="0"/>
              </a:rPr>
              <a:t>g P a l</a:t>
            </a:r>
            <a:endParaRPr lang="es-ES" sz="9600" dirty="0">
              <a:latin typeface="Palace Script MT" panose="030303020206070C0B05" pitchFamily="66" charset="0"/>
              <a:cs typeface="Times New Roman" panose="02020603050405020304" pitchFamily="18" charset="0"/>
            </a:endParaRPr>
          </a:p>
        </p:txBody>
      </p:sp>
      <p:sp>
        <p:nvSpPr>
          <p:cNvPr id="6" name="Marcador de contenido 13">
            <a:extLst>
              <a:ext uri="{FF2B5EF4-FFF2-40B4-BE49-F238E27FC236}">
                <a16:creationId xmlns:a16="http://schemas.microsoft.com/office/drawing/2014/main" id="{02E8560C-4EB3-526F-F7B0-13FC8C3C0648}"/>
              </a:ext>
            </a:extLst>
          </p:cNvPr>
          <p:cNvSpPr txBox="1">
            <a:spLocks/>
          </p:cNvSpPr>
          <p:nvPr/>
        </p:nvSpPr>
        <p:spPr>
          <a:xfrm>
            <a:off x="0" y="3860603"/>
            <a:ext cx="12192000" cy="1384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9600" b="1" dirty="0">
                <a:latin typeface="Algerian" panose="04020705040A02060702" pitchFamily="82" charset="0"/>
                <a:cs typeface="Times New Roman" panose="02020603050405020304" pitchFamily="18" charset="0"/>
              </a:rPr>
              <a:t>g  P  a  l</a:t>
            </a:r>
            <a:r>
              <a:rPr lang="es-ES" sz="9600" b="1" dirty="0">
                <a:latin typeface="Times New Roman" panose="02020603050405020304" pitchFamily="18" charset="0"/>
                <a:cs typeface="Times New Roman" panose="02020603050405020304" pitchFamily="18" charset="0"/>
              </a:rPr>
              <a:t>			</a:t>
            </a:r>
            <a:r>
              <a:rPr lang="es-ES" sz="9600" b="1" dirty="0">
                <a:latin typeface="Jokerman" panose="04090605060D06020702" pitchFamily="82" charset="0"/>
                <a:cs typeface="Times New Roman" panose="02020603050405020304" pitchFamily="18" charset="0"/>
              </a:rPr>
              <a:t>g P a l</a:t>
            </a:r>
            <a:endParaRPr lang="es-ES" sz="9600" dirty="0">
              <a:latin typeface="Jokerman" panose="04090605060D06020702" pitchFamily="82" charset="0"/>
              <a:cs typeface="Times New Roman" panose="02020603050405020304" pitchFamily="18" charset="0"/>
            </a:endParaRPr>
          </a:p>
        </p:txBody>
      </p:sp>
    </p:spTree>
    <p:extLst>
      <p:ext uri="{BB962C8B-B14F-4D97-AF65-F5344CB8AC3E}">
        <p14:creationId xmlns:p14="http://schemas.microsoft.com/office/powerpoint/2010/main" val="806424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51</a:t>
            </a:fld>
            <a:endParaRPr lang="es-ES" dirty="0"/>
          </a:p>
        </p:txBody>
      </p:sp>
      <p:sp>
        <p:nvSpPr>
          <p:cNvPr id="38" name="Marcador de contenido 13">
            <a:extLst>
              <a:ext uri="{FF2B5EF4-FFF2-40B4-BE49-F238E27FC236}">
                <a16:creationId xmlns:a16="http://schemas.microsoft.com/office/drawing/2014/main" id="{D3FAE3DF-174E-413E-BB37-0BD901930647}"/>
              </a:ext>
            </a:extLst>
          </p:cNvPr>
          <p:cNvSpPr txBox="1">
            <a:spLocks/>
          </p:cNvSpPr>
          <p:nvPr/>
        </p:nvSpPr>
        <p:spPr>
          <a:xfrm>
            <a:off x="990600" y="1485576"/>
            <a:ext cx="10515600" cy="47818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600" b="1" dirty="0">
                <a:latin typeface="Lucida Bright" panose="02040602050505020304" pitchFamily="18" charset="0"/>
              </a:rPr>
              <a:t>No usar más de 3 tipografías distintas en nuestro sitio</a:t>
            </a:r>
          </a:p>
          <a:p>
            <a:r>
              <a:rPr lang="es-ES" dirty="0">
                <a:latin typeface="Lucida Bright" panose="02040602050505020304" pitchFamily="18" charset="0"/>
              </a:rPr>
              <a:t>Tener en cuenta, tanto la elección de una fuente legible, como elegir un buen contraste entre fondo y letra.</a:t>
            </a:r>
          </a:p>
          <a:p>
            <a:r>
              <a:rPr lang="es-ES" dirty="0">
                <a:latin typeface="Lucida Bright" panose="02040602050505020304" pitchFamily="18" charset="0"/>
              </a:rPr>
              <a:t>Usar un interlineado de 1,5</a:t>
            </a:r>
          </a:p>
          <a:p>
            <a:r>
              <a:rPr lang="es-ES" dirty="0">
                <a:latin typeface="Lucida Bright" panose="02040602050505020304" pitchFamily="18" charset="0"/>
              </a:rPr>
              <a:t>Atención a las MAYÚSCULAS y a los </a:t>
            </a:r>
            <a:r>
              <a:rPr lang="es-ES" u="sng" dirty="0">
                <a:latin typeface="Lucida Bright" panose="02040602050505020304" pitchFamily="18" charset="0"/>
              </a:rPr>
              <a:t>subrayados</a:t>
            </a:r>
          </a:p>
          <a:p>
            <a:r>
              <a:rPr lang="es-ES" dirty="0">
                <a:latin typeface="Lucida Bright" panose="02040602050505020304" pitchFamily="18" charset="0"/>
              </a:rPr>
              <a:t>Usar </a:t>
            </a:r>
            <a:r>
              <a:rPr lang="es-ES" b="1" dirty="0">
                <a:latin typeface="Lucida Bright" panose="02040602050505020304" pitchFamily="18" charset="0"/>
              </a:rPr>
              <a:t>variaciones</a:t>
            </a:r>
            <a:r>
              <a:rPr lang="es-ES" dirty="0">
                <a:latin typeface="Lucida Bright" panose="02040602050505020304" pitchFamily="18" charset="0"/>
              </a:rPr>
              <a:t> de la tipografía para aportar variedad tipográfica</a:t>
            </a:r>
          </a:p>
          <a:p>
            <a:pPr lvl="1"/>
            <a:r>
              <a:rPr lang="es-ES" dirty="0">
                <a:latin typeface="Lucida Bright" panose="02040602050505020304" pitchFamily="18" charset="0"/>
              </a:rPr>
              <a:t>Peso -&gt; </a:t>
            </a:r>
            <a:r>
              <a:rPr lang="es-ES" dirty="0">
                <a:latin typeface="Cascadia Code ExtraLight" panose="020B0609020000020004" pitchFamily="49" charset="0"/>
                <a:ea typeface="Cascadia Code ExtraLight" panose="020B0609020000020004" pitchFamily="49" charset="0"/>
                <a:cs typeface="Cascadia Code ExtraLight" panose="020B0609020000020004" pitchFamily="49" charset="0"/>
              </a:rPr>
              <a:t>a </a:t>
            </a:r>
            <a:r>
              <a:rPr lang="es-ES" dirty="0" err="1">
                <a:latin typeface="Cascadia Code Light" panose="020B0609020000020004" pitchFamily="49" charset="0"/>
                <a:ea typeface="Cascadia Code Light" panose="020B0609020000020004" pitchFamily="49" charset="0"/>
                <a:cs typeface="Cascadia Code Light" panose="020B0609020000020004" pitchFamily="49" charset="0"/>
              </a:rPr>
              <a:t>a</a:t>
            </a:r>
            <a:r>
              <a:rPr lang="es-ES" dirty="0">
                <a:latin typeface="Cascadia Code Light" panose="020B0609020000020004" pitchFamily="49" charset="0"/>
                <a:ea typeface="Cascadia Code Light" panose="020B0609020000020004" pitchFamily="49" charset="0"/>
                <a:cs typeface="Cascadia Code Light" panose="020B0609020000020004" pitchFamily="49" charset="0"/>
              </a:rPr>
              <a:t> </a:t>
            </a:r>
            <a:r>
              <a:rPr lang="es-ES" dirty="0" err="1">
                <a:latin typeface="Cascadia Code PL" panose="020B0609020000020004" pitchFamily="49" charset="0"/>
                <a:ea typeface="Cascadia Code PL" panose="020B0609020000020004" pitchFamily="49" charset="0"/>
                <a:cs typeface="Cascadia Code PL" panose="020B0609020000020004" pitchFamily="49" charset="0"/>
              </a:rPr>
              <a:t>a</a:t>
            </a:r>
            <a:endParaRPr lang="es-ES" dirty="0">
              <a:latin typeface="Cascadia Code PL" panose="020B0609020000020004" pitchFamily="49" charset="0"/>
              <a:ea typeface="Cascadia Code PL" panose="020B0609020000020004" pitchFamily="49" charset="0"/>
              <a:cs typeface="Cascadia Code PL" panose="020B0609020000020004" pitchFamily="49" charset="0"/>
            </a:endParaRPr>
          </a:p>
          <a:p>
            <a:pPr lvl="1"/>
            <a:r>
              <a:rPr lang="es-ES" dirty="0">
                <a:latin typeface="Lucida Bright" panose="02040602050505020304" pitchFamily="18" charset="0"/>
              </a:rPr>
              <a:t>Proporción -&gt; </a:t>
            </a:r>
            <a:r>
              <a:rPr lang="es-ES" spc="-200" dirty="0">
                <a:latin typeface="Consolas" panose="020B0609020204030204" pitchFamily="49" charset="0"/>
              </a:rPr>
              <a:t>Hola</a:t>
            </a:r>
            <a:r>
              <a:rPr lang="es-ES" dirty="0">
                <a:latin typeface="Consolas" panose="020B0609020204030204" pitchFamily="49" charset="0"/>
              </a:rPr>
              <a:t> </a:t>
            </a:r>
            <a:r>
              <a:rPr lang="es-ES" dirty="0" err="1">
                <a:latin typeface="Consolas" panose="020B0609020204030204" pitchFamily="49" charset="0"/>
              </a:rPr>
              <a:t>Hola</a:t>
            </a:r>
            <a:r>
              <a:rPr lang="es-ES" dirty="0">
                <a:latin typeface="Consolas" panose="020B0609020204030204" pitchFamily="49" charset="0"/>
              </a:rPr>
              <a:t> </a:t>
            </a:r>
            <a:r>
              <a:rPr lang="es-ES" spc="300" dirty="0" err="1">
                <a:latin typeface="Consolas" panose="020B0609020204030204" pitchFamily="49" charset="0"/>
              </a:rPr>
              <a:t>Hola</a:t>
            </a:r>
            <a:endParaRPr lang="es-ES" spc="300" dirty="0">
              <a:latin typeface="Consolas" panose="020B0609020204030204" pitchFamily="49" charset="0"/>
            </a:endParaRPr>
          </a:p>
          <a:p>
            <a:pPr lvl="1"/>
            <a:r>
              <a:rPr lang="es-ES" dirty="0">
                <a:latin typeface="Lucida Bright" panose="02040602050505020304" pitchFamily="18" charset="0"/>
              </a:rPr>
              <a:t>Inclinación -&gt; inclinado </a:t>
            </a:r>
            <a:r>
              <a:rPr lang="es-ES" i="1" dirty="0" err="1">
                <a:latin typeface="Lucida Bright" panose="02040602050505020304" pitchFamily="18" charset="0"/>
              </a:rPr>
              <a:t>inclinado</a:t>
            </a:r>
            <a:endParaRPr lang="es-ES" i="1" dirty="0">
              <a:latin typeface="Lucida Bright" panose="02040602050505020304" pitchFamily="18" charset="0"/>
            </a:endParaRPr>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Recomendaciones</a:t>
            </a:r>
          </a:p>
        </p:txBody>
      </p:sp>
    </p:spTree>
    <p:extLst>
      <p:ext uri="{BB962C8B-B14F-4D97-AF65-F5344CB8AC3E}">
        <p14:creationId xmlns:p14="http://schemas.microsoft.com/office/powerpoint/2010/main" val="3758917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52</a:t>
            </a:fld>
            <a:endParaRPr lang="es-ES" dirty="0"/>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Investigación</a:t>
            </a:r>
          </a:p>
        </p:txBody>
      </p:sp>
      <p:pic>
        <p:nvPicPr>
          <p:cNvPr id="6" name="Imagen 5">
            <a:extLst>
              <a:ext uri="{FF2B5EF4-FFF2-40B4-BE49-F238E27FC236}">
                <a16:creationId xmlns:a16="http://schemas.microsoft.com/office/drawing/2014/main" id="{2FC81C00-66FB-A788-0935-D974760C5146}"/>
              </a:ext>
            </a:extLst>
          </p:cNvPr>
          <p:cNvPicPr>
            <a:picLocks noChangeAspect="1"/>
          </p:cNvPicPr>
          <p:nvPr/>
        </p:nvPicPr>
        <p:blipFill>
          <a:blip r:embed="rId4"/>
          <a:stretch>
            <a:fillRect/>
          </a:stretch>
        </p:blipFill>
        <p:spPr>
          <a:xfrm>
            <a:off x="4702103" y="1738337"/>
            <a:ext cx="2787793" cy="1168460"/>
          </a:xfrm>
          <a:prstGeom prst="rect">
            <a:avLst/>
          </a:prstGeom>
        </p:spPr>
      </p:pic>
      <p:sp>
        <p:nvSpPr>
          <p:cNvPr id="8" name="Marcador de contenido 13">
            <a:extLst>
              <a:ext uri="{FF2B5EF4-FFF2-40B4-BE49-F238E27FC236}">
                <a16:creationId xmlns:a16="http://schemas.microsoft.com/office/drawing/2014/main" id="{0B4C6628-7964-C283-2EB6-3A0D407D30C7}"/>
              </a:ext>
            </a:extLst>
          </p:cNvPr>
          <p:cNvSpPr txBox="1">
            <a:spLocks/>
          </p:cNvSpPr>
          <p:nvPr/>
        </p:nvSpPr>
        <p:spPr>
          <a:xfrm>
            <a:off x="3543299" y="3196130"/>
            <a:ext cx="5105400" cy="642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te inspira?</a:t>
            </a:r>
          </a:p>
        </p:txBody>
      </p:sp>
      <p:sp>
        <p:nvSpPr>
          <p:cNvPr id="10" name="Marcador de contenido 13">
            <a:extLst>
              <a:ext uri="{FF2B5EF4-FFF2-40B4-BE49-F238E27FC236}">
                <a16:creationId xmlns:a16="http://schemas.microsoft.com/office/drawing/2014/main" id="{11160E57-9ADB-E1FF-8094-C85D50C5FBAC}"/>
              </a:ext>
            </a:extLst>
          </p:cNvPr>
          <p:cNvSpPr txBox="1">
            <a:spLocks/>
          </p:cNvSpPr>
          <p:nvPr/>
        </p:nvSpPr>
        <p:spPr>
          <a:xfrm>
            <a:off x="2596161" y="4054288"/>
            <a:ext cx="3499838"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tipografía tienen los artículos de la página?</a:t>
            </a:r>
          </a:p>
        </p:txBody>
      </p:sp>
      <p:sp>
        <p:nvSpPr>
          <p:cNvPr id="11" name="Marcador de contenido 13">
            <a:extLst>
              <a:ext uri="{FF2B5EF4-FFF2-40B4-BE49-F238E27FC236}">
                <a16:creationId xmlns:a16="http://schemas.microsoft.com/office/drawing/2014/main" id="{FAC4AD94-A284-B1A1-BD68-BCC32DBDFB9B}"/>
              </a:ext>
            </a:extLst>
          </p:cNvPr>
          <p:cNvSpPr txBox="1">
            <a:spLocks/>
          </p:cNvSpPr>
          <p:nvPr/>
        </p:nvSpPr>
        <p:spPr>
          <a:xfrm>
            <a:off x="6286500" y="4054287"/>
            <a:ext cx="4313624"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tipografía tienen los títulos de los artículos de la página?</a:t>
            </a:r>
          </a:p>
        </p:txBody>
      </p:sp>
      <p:sp>
        <p:nvSpPr>
          <p:cNvPr id="12" name="Marcador de contenido 13">
            <a:extLst>
              <a:ext uri="{FF2B5EF4-FFF2-40B4-BE49-F238E27FC236}">
                <a16:creationId xmlns:a16="http://schemas.microsoft.com/office/drawing/2014/main" id="{6A5460EC-8CE9-891C-A12F-F4BC0579ED1F}"/>
              </a:ext>
            </a:extLst>
          </p:cNvPr>
          <p:cNvSpPr txBox="1">
            <a:spLocks/>
          </p:cNvSpPr>
          <p:nvPr/>
        </p:nvSpPr>
        <p:spPr>
          <a:xfrm>
            <a:off x="6286500" y="5498193"/>
            <a:ext cx="4313624"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¿Cuál es el nombre de la fuente utilizada?</a:t>
            </a:r>
          </a:p>
        </p:txBody>
      </p:sp>
      <p:sp>
        <p:nvSpPr>
          <p:cNvPr id="13" name="Flecha: hacia abajo 12">
            <a:extLst>
              <a:ext uri="{FF2B5EF4-FFF2-40B4-BE49-F238E27FC236}">
                <a16:creationId xmlns:a16="http://schemas.microsoft.com/office/drawing/2014/main" id="{AD6CEB56-3BE3-E26E-5DA0-06DF7EB65DEE}"/>
              </a:ext>
            </a:extLst>
          </p:cNvPr>
          <p:cNvSpPr/>
          <p:nvPr/>
        </p:nvSpPr>
        <p:spPr>
          <a:xfrm>
            <a:off x="8102494" y="4747892"/>
            <a:ext cx="681635" cy="642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47696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Las TIPOGRAFÍAS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53</a:t>
            </a:fld>
            <a:endParaRPr lang="es-ES" dirty="0"/>
          </a:p>
        </p:txBody>
      </p:sp>
      <p:pic>
        <p:nvPicPr>
          <p:cNvPr id="3" name="Imagen 2">
            <a:extLst>
              <a:ext uri="{FF2B5EF4-FFF2-40B4-BE49-F238E27FC236}">
                <a16:creationId xmlns:a16="http://schemas.microsoft.com/office/drawing/2014/main" id="{A2ADA2FB-5E80-AEFB-7974-C4817756A544}"/>
              </a:ext>
            </a:extLst>
          </p:cNvPr>
          <p:cNvPicPr>
            <a:picLocks noChangeAspect="1"/>
          </p:cNvPicPr>
          <p:nvPr/>
        </p:nvPicPr>
        <p:blipFill>
          <a:blip r:embed="rId3"/>
          <a:stretch>
            <a:fillRect/>
          </a:stretch>
        </p:blipFill>
        <p:spPr>
          <a:xfrm>
            <a:off x="11354559" y="122787"/>
            <a:ext cx="666694" cy="757725"/>
          </a:xfrm>
          <a:prstGeom prst="rect">
            <a:avLst/>
          </a:prstGeom>
        </p:spPr>
      </p:pic>
      <p:sp>
        <p:nvSpPr>
          <p:cNvPr id="9" name="Marcador de contenido 2">
            <a:extLst>
              <a:ext uri="{FF2B5EF4-FFF2-40B4-BE49-F238E27FC236}">
                <a16:creationId xmlns:a16="http://schemas.microsoft.com/office/drawing/2014/main" id="{EAAAC6F9-69E2-BD0D-C29D-CB29636D9FCD}"/>
              </a:ext>
            </a:extLst>
          </p:cNvPr>
          <p:cNvSpPr txBox="1">
            <a:spLocks/>
          </p:cNvSpPr>
          <p:nvPr/>
        </p:nvSpPr>
        <p:spPr>
          <a:xfrm>
            <a:off x="179774" y="915372"/>
            <a:ext cx="10515600" cy="1110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Investigación</a:t>
            </a:r>
          </a:p>
        </p:txBody>
      </p:sp>
      <p:sp>
        <p:nvSpPr>
          <p:cNvPr id="8" name="Marcador de contenido 13">
            <a:extLst>
              <a:ext uri="{FF2B5EF4-FFF2-40B4-BE49-F238E27FC236}">
                <a16:creationId xmlns:a16="http://schemas.microsoft.com/office/drawing/2014/main" id="{0B4C6628-7964-C283-2EB6-3A0D407D30C7}"/>
              </a:ext>
            </a:extLst>
          </p:cNvPr>
          <p:cNvSpPr txBox="1">
            <a:spLocks/>
          </p:cNvSpPr>
          <p:nvPr/>
        </p:nvSpPr>
        <p:spPr>
          <a:xfrm>
            <a:off x="3543299" y="3196130"/>
            <a:ext cx="5105400" cy="642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te inspira?</a:t>
            </a:r>
          </a:p>
        </p:txBody>
      </p:sp>
      <p:sp>
        <p:nvSpPr>
          <p:cNvPr id="10" name="Marcador de contenido 13">
            <a:extLst>
              <a:ext uri="{FF2B5EF4-FFF2-40B4-BE49-F238E27FC236}">
                <a16:creationId xmlns:a16="http://schemas.microsoft.com/office/drawing/2014/main" id="{11160E57-9ADB-E1FF-8094-C85D50C5FBAC}"/>
              </a:ext>
            </a:extLst>
          </p:cNvPr>
          <p:cNvSpPr txBox="1">
            <a:spLocks/>
          </p:cNvSpPr>
          <p:nvPr/>
        </p:nvSpPr>
        <p:spPr>
          <a:xfrm>
            <a:off x="2596161" y="4054288"/>
            <a:ext cx="3499838"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tipografía tienen los elementos de la página?</a:t>
            </a:r>
          </a:p>
        </p:txBody>
      </p:sp>
      <p:sp>
        <p:nvSpPr>
          <p:cNvPr id="11" name="Marcador de contenido 13">
            <a:extLst>
              <a:ext uri="{FF2B5EF4-FFF2-40B4-BE49-F238E27FC236}">
                <a16:creationId xmlns:a16="http://schemas.microsoft.com/office/drawing/2014/main" id="{FAC4AD94-A284-B1A1-BD68-BCC32DBDFB9B}"/>
              </a:ext>
            </a:extLst>
          </p:cNvPr>
          <p:cNvSpPr txBox="1">
            <a:spLocks/>
          </p:cNvSpPr>
          <p:nvPr/>
        </p:nvSpPr>
        <p:spPr>
          <a:xfrm>
            <a:off x="6286500" y="4054287"/>
            <a:ext cx="4313624"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¿Qué tipografía tienen los títulos de los artículos de la página?</a:t>
            </a:r>
          </a:p>
        </p:txBody>
      </p:sp>
      <p:sp>
        <p:nvSpPr>
          <p:cNvPr id="12" name="Marcador de contenido 13">
            <a:extLst>
              <a:ext uri="{FF2B5EF4-FFF2-40B4-BE49-F238E27FC236}">
                <a16:creationId xmlns:a16="http://schemas.microsoft.com/office/drawing/2014/main" id="{6A5460EC-8CE9-891C-A12F-F4BC0579ED1F}"/>
              </a:ext>
            </a:extLst>
          </p:cNvPr>
          <p:cNvSpPr txBox="1">
            <a:spLocks/>
          </p:cNvSpPr>
          <p:nvPr/>
        </p:nvSpPr>
        <p:spPr>
          <a:xfrm>
            <a:off x="2434238" y="5621405"/>
            <a:ext cx="4313624" cy="64244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latin typeface="Avenir"/>
                <a:cs typeface="Arial" panose="020B0604020202020204" pitchFamily="34" charset="0"/>
              </a:rPr>
              <a:t>¿Cuál es el nombre de la fuente utilizada?</a:t>
            </a:r>
          </a:p>
        </p:txBody>
      </p:sp>
      <p:sp>
        <p:nvSpPr>
          <p:cNvPr id="13" name="Flecha: hacia abajo 12">
            <a:extLst>
              <a:ext uri="{FF2B5EF4-FFF2-40B4-BE49-F238E27FC236}">
                <a16:creationId xmlns:a16="http://schemas.microsoft.com/office/drawing/2014/main" id="{AD6CEB56-3BE3-E26E-5DA0-06DF7EB65DEE}"/>
              </a:ext>
            </a:extLst>
          </p:cNvPr>
          <p:cNvSpPr/>
          <p:nvPr/>
        </p:nvSpPr>
        <p:spPr>
          <a:xfrm>
            <a:off x="4005262" y="4824991"/>
            <a:ext cx="681635" cy="642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4758F865-C38E-952D-5A36-225EC5CC6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050" y="1381597"/>
            <a:ext cx="2857500" cy="1600200"/>
          </a:xfrm>
          <a:prstGeom prst="rect">
            <a:avLst/>
          </a:prstGeom>
        </p:spPr>
      </p:pic>
    </p:spTree>
    <p:extLst>
      <p:ext uri="{BB962C8B-B14F-4D97-AF65-F5344CB8AC3E}">
        <p14:creationId xmlns:p14="http://schemas.microsoft.com/office/powerpoint/2010/main" val="3716591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3424B5D-C676-5FA5-1AE1-4F4CD8D16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487" y="1063487"/>
            <a:ext cx="4731026" cy="4731026"/>
          </a:xfrm>
          <a:prstGeom prst="rect">
            <a:avLst/>
          </a:prstGeom>
        </p:spPr>
      </p:pic>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a:xfrm>
            <a:off x="179774" y="0"/>
            <a:ext cx="10515600" cy="1325563"/>
          </a:xfrm>
        </p:spPr>
        <p:txBody>
          <a:bodyPr>
            <a:normAutofit/>
          </a:bodyPr>
          <a:lstStyle/>
          <a:p>
            <a:r>
              <a:rPr lang="es-ES" sz="3600" b="1" dirty="0"/>
              <a:t>El Color</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54</a:t>
            </a:fld>
            <a:endParaRPr lang="es-ES" dirty="0"/>
          </a:p>
        </p:txBody>
      </p:sp>
      <p:pic>
        <p:nvPicPr>
          <p:cNvPr id="3" name="Imagen 2">
            <a:extLst>
              <a:ext uri="{FF2B5EF4-FFF2-40B4-BE49-F238E27FC236}">
                <a16:creationId xmlns:a16="http://schemas.microsoft.com/office/drawing/2014/main" id="{4A23FACA-93EB-000D-450E-0B5B44AE5CB4}"/>
              </a:ext>
            </a:extLst>
          </p:cNvPr>
          <p:cNvPicPr>
            <a:picLocks noChangeAspect="1"/>
          </p:cNvPicPr>
          <p:nvPr/>
        </p:nvPicPr>
        <p:blipFill>
          <a:blip r:embed="rId4"/>
          <a:stretch>
            <a:fillRect/>
          </a:stretch>
        </p:blipFill>
        <p:spPr>
          <a:xfrm>
            <a:off x="11354559" y="122787"/>
            <a:ext cx="666694" cy="757725"/>
          </a:xfrm>
          <a:prstGeom prst="rect">
            <a:avLst/>
          </a:prstGeom>
        </p:spPr>
      </p:pic>
      <p:sp>
        <p:nvSpPr>
          <p:cNvPr id="9" name="Rectángulo: esquinas redondeadas 8">
            <a:extLst>
              <a:ext uri="{FF2B5EF4-FFF2-40B4-BE49-F238E27FC236}">
                <a16:creationId xmlns:a16="http://schemas.microsoft.com/office/drawing/2014/main" id="{F217B50E-C84C-AFB8-0371-E2D8BF55CC07}"/>
              </a:ext>
            </a:extLst>
          </p:cNvPr>
          <p:cNvSpPr/>
          <p:nvPr/>
        </p:nvSpPr>
        <p:spPr>
          <a:xfrm>
            <a:off x="1496626" y="3990975"/>
            <a:ext cx="4332674" cy="2365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4000" b="1" dirty="0" err="1"/>
              <a:t>Toy’R’us</a:t>
            </a:r>
            <a:endParaRPr lang="es-ES" b="1" dirty="0"/>
          </a:p>
        </p:txBody>
      </p:sp>
      <p:sp>
        <p:nvSpPr>
          <p:cNvPr id="10" name="Rectángulo: esquinas redondeadas 9">
            <a:extLst>
              <a:ext uri="{FF2B5EF4-FFF2-40B4-BE49-F238E27FC236}">
                <a16:creationId xmlns:a16="http://schemas.microsoft.com/office/drawing/2014/main" id="{BD328530-07AB-E06A-A725-61EB12140F4A}"/>
              </a:ext>
            </a:extLst>
          </p:cNvPr>
          <p:cNvSpPr/>
          <p:nvPr/>
        </p:nvSpPr>
        <p:spPr>
          <a:xfrm>
            <a:off x="6621076" y="3990974"/>
            <a:ext cx="4332674" cy="2365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200" b="1" dirty="0"/>
              <a:t>Ayuntamiento de Almería</a:t>
            </a:r>
          </a:p>
        </p:txBody>
      </p:sp>
      <p:sp>
        <p:nvSpPr>
          <p:cNvPr id="11" name="Rectángulo: esquinas redondeadas 10">
            <a:extLst>
              <a:ext uri="{FF2B5EF4-FFF2-40B4-BE49-F238E27FC236}">
                <a16:creationId xmlns:a16="http://schemas.microsoft.com/office/drawing/2014/main" id="{6203FF69-CA04-A0B7-C2A4-E993AD24D7FE}"/>
              </a:ext>
            </a:extLst>
          </p:cNvPr>
          <p:cNvSpPr/>
          <p:nvPr/>
        </p:nvSpPr>
        <p:spPr>
          <a:xfrm>
            <a:off x="3437324" y="590551"/>
            <a:ext cx="5350089" cy="325040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b="1" dirty="0">
                <a:latin typeface="Consolas" panose="020B0609020204030204" pitchFamily="49" charset="0"/>
              </a:rPr>
              <a:t>Escoge uno de esos dos clientes, y realiza una propuesta de Tipografía para su nueva web. Debes incluir una explicación del porqué de tus decisiones.</a:t>
            </a:r>
            <a:endParaRPr lang="es-ES" sz="1200" b="1" dirty="0">
              <a:latin typeface="Consolas" panose="020B0609020204030204" pitchFamily="49" charset="0"/>
            </a:endParaRPr>
          </a:p>
        </p:txBody>
      </p:sp>
      <p:sp>
        <p:nvSpPr>
          <p:cNvPr id="13" name="CuadroTexto 12">
            <a:extLst>
              <a:ext uri="{FF2B5EF4-FFF2-40B4-BE49-F238E27FC236}">
                <a16:creationId xmlns:a16="http://schemas.microsoft.com/office/drawing/2014/main" id="{162AFDD0-F711-AD75-6BD1-6F35A61597AD}"/>
              </a:ext>
            </a:extLst>
          </p:cNvPr>
          <p:cNvSpPr txBox="1"/>
          <p:nvPr/>
        </p:nvSpPr>
        <p:spPr>
          <a:xfrm>
            <a:off x="406593" y="1647467"/>
            <a:ext cx="2312194" cy="461665"/>
          </a:xfrm>
          <a:prstGeom prst="rect">
            <a:avLst/>
          </a:prstGeom>
          <a:noFill/>
        </p:spPr>
        <p:txBody>
          <a:bodyPr wrap="square">
            <a:spAutoFit/>
          </a:bodyPr>
          <a:lstStyle/>
          <a:p>
            <a:pPr algn="ctr"/>
            <a:r>
              <a:rPr lang="es-ES" sz="2400" b="1" dirty="0"/>
              <a:t>Público objetivo</a:t>
            </a:r>
          </a:p>
        </p:txBody>
      </p:sp>
      <p:sp>
        <p:nvSpPr>
          <p:cNvPr id="14" name="CuadroTexto 13">
            <a:extLst>
              <a:ext uri="{FF2B5EF4-FFF2-40B4-BE49-F238E27FC236}">
                <a16:creationId xmlns:a16="http://schemas.microsoft.com/office/drawing/2014/main" id="{651F0862-33A6-6302-414F-3B49AB64430C}"/>
              </a:ext>
            </a:extLst>
          </p:cNvPr>
          <p:cNvSpPr txBox="1"/>
          <p:nvPr/>
        </p:nvSpPr>
        <p:spPr>
          <a:xfrm>
            <a:off x="799230" y="2515398"/>
            <a:ext cx="2312194" cy="830997"/>
          </a:xfrm>
          <a:prstGeom prst="rect">
            <a:avLst/>
          </a:prstGeom>
          <a:noFill/>
        </p:spPr>
        <p:txBody>
          <a:bodyPr wrap="square">
            <a:spAutoFit/>
          </a:bodyPr>
          <a:lstStyle/>
          <a:p>
            <a:pPr algn="ctr"/>
            <a:r>
              <a:rPr lang="es-ES" sz="2400" b="1" dirty="0"/>
              <a:t>Psicología de </a:t>
            </a:r>
            <a:r>
              <a:rPr lang="es-ES" sz="2400" b="1"/>
              <a:t>la tipografía</a:t>
            </a:r>
            <a:endParaRPr lang="es-ES" sz="2400" b="1" dirty="0"/>
          </a:p>
        </p:txBody>
      </p:sp>
      <p:sp>
        <p:nvSpPr>
          <p:cNvPr id="16" name="CuadroTexto 15">
            <a:extLst>
              <a:ext uri="{FF2B5EF4-FFF2-40B4-BE49-F238E27FC236}">
                <a16:creationId xmlns:a16="http://schemas.microsoft.com/office/drawing/2014/main" id="{B38D99A3-CE33-4C63-7EC3-B91D57DE3546}"/>
              </a:ext>
            </a:extLst>
          </p:cNvPr>
          <p:cNvSpPr txBox="1"/>
          <p:nvPr/>
        </p:nvSpPr>
        <p:spPr>
          <a:xfrm>
            <a:off x="9666374" y="1316653"/>
            <a:ext cx="2312194" cy="461665"/>
          </a:xfrm>
          <a:prstGeom prst="rect">
            <a:avLst/>
          </a:prstGeom>
          <a:noFill/>
        </p:spPr>
        <p:txBody>
          <a:bodyPr wrap="square">
            <a:spAutoFit/>
          </a:bodyPr>
          <a:lstStyle/>
          <a:p>
            <a:pPr algn="ctr"/>
            <a:r>
              <a:rPr lang="es-ES" sz="2400" b="1" dirty="0"/>
              <a:t>Tipo de web</a:t>
            </a:r>
          </a:p>
        </p:txBody>
      </p:sp>
      <p:sp>
        <p:nvSpPr>
          <p:cNvPr id="17" name="CuadroTexto 16">
            <a:extLst>
              <a:ext uri="{FF2B5EF4-FFF2-40B4-BE49-F238E27FC236}">
                <a16:creationId xmlns:a16="http://schemas.microsoft.com/office/drawing/2014/main" id="{25383D05-59D9-8951-6B26-9831D2D7D8B5}"/>
              </a:ext>
            </a:extLst>
          </p:cNvPr>
          <p:cNvSpPr txBox="1"/>
          <p:nvPr/>
        </p:nvSpPr>
        <p:spPr>
          <a:xfrm>
            <a:off x="9041606" y="2109132"/>
            <a:ext cx="2312194" cy="1569660"/>
          </a:xfrm>
          <a:prstGeom prst="rect">
            <a:avLst/>
          </a:prstGeom>
          <a:noFill/>
        </p:spPr>
        <p:txBody>
          <a:bodyPr wrap="square">
            <a:spAutoFit/>
          </a:bodyPr>
          <a:lstStyle/>
          <a:p>
            <a:pPr algn="ctr"/>
            <a:r>
              <a:rPr lang="es-ES" sz="2400" b="1" dirty="0"/>
              <a:t>Contenido predominante dentro de la web</a:t>
            </a:r>
          </a:p>
        </p:txBody>
      </p:sp>
    </p:spTree>
    <p:extLst>
      <p:ext uri="{BB962C8B-B14F-4D97-AF65-F5344CB8AC3E}">
        <p14:creationId xmlns:p14="http://schemas.microsoft.com/office/powerpoint/2010/main" val="391873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echa: hacia abajo 7">
            <a:extLst>
              <a:ext uri="{FF2B5EF4-FFF2-40B4-BE49-F238E27FC236}">
                <a16:creationId xmlns:a16="http://schemas.microsoft.com/office/drawing/2014/main" id="{1DE4B938-ABCD-A90C-EBAC-44500640356A}"/>
              </a:ext>
            </a:extLst>
          </p:cNvPr>
          <p:cNvSpPr/>
          <p:nvPr/>
        </p:nvSpPr>
        <p:spPr>
          <a:xfrm rot="2875031">
            <a:off x="6304425" y="-2034235"/>
            <a:ext cx="915970" cy="10477677"/>
          </a:xfrm>
          <a:prstGeom prst="down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p:txBody>
          <a:bodyPr/>
          <a:lstStyle/>
          <a:p>
            <a:r>
              <a:rPr lang="es-ES" b="1" dirty="0"/>
              <a:t>PERCEPCIÓN</a:t>
            </a:r>
            <a:br>
              <a:rPr lang="es-ES" b="1" dirty="0"/>
            </a:br>
            <a:r>
              <a:rPr lang="es-ES" b="1" dirty="0"/>
              <a:t>VISUAL</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6</a:t>
            </a:fld>
            <a:endParaRPr lang="es-ES" dirty="0"/>
          </a:p>
        </p:txBody>
      </p:sp>
      <p:sp>
        <p:nvSpPr>
          <p:cNvPr id="6" name="Marcador de contenido 5">
            <a:extLst>
              <a:ext uri="{FF2B5EF4-FFF2-40B4-BE49-F238E27FC236}">
                <a16:creationId xmlns:a16="http://schemas.microsoft.com/office/drawing/2014/main" id="{B4B456E4-CA7C-4CFC-9A94-C0121644CD5E}"/>
              </a:ext>
            </a:extLst>
          </p:cNvPr>
          <p:cNvSpPr>
            <a:spLocks noGrp="1"/>
          </p:cNvSpPr>
          <p:nvPr>
            <p:ph idx="1"/>
          </p:nvPr>
        </p:nvSpPr>
        <p:spPr>
          <a:xfrm>
            <a:off x="2718787" y="5028145"/>
            <a:ext cx="5257800" cy="1678002"/>
          </a:xfrm>
        </p:spPr>
        <p:txBody>
          <a:bodyPr/>
          <a:lstStyle/>
          <a:p>
            <a:r>
              <a:rPr lang="es-ES" dirty="0"/>
              <a:t>Webs informativas</a:t>
            </a:r>
          </a:p>
          <a:p>
            <a:r>
              <a:rPr lang="es-ES" dirty="0"/>
              <a:t>Webs de tipo personal</a:t>
            </a:r>
          </a:p>
          <a:p>
            <a:r>
              <a:rPr lang="es-ES" dirty="0"/>
              <a:t>Webs comerciales</a:t>
            </a:r>
          </a:p>
        </p:txBody>
      </p:sp>
      <p:pic>
        <p:nvPicPr>
          <p:cNvPr id="1026" name="Picture 2" descr="Objetivos de una empresa - Qué es, definición y concepto | 2021 |  Economipedia">
            <a:extLst>
              <a:ext uri="{FF2B5EF4-FFF2-40B4-BE49-F238E27FC236}">
                <a16:creationId xmlns:a16="http://schemas.microsoft.com/office/drawing/2014/main" id="{70A03D54-40A6-45AF-B0B1-382054DE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35" y="4869148"/>
            <a:ext cx="21907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40DD93B5-B83C-40DA-B377-E58BFD96A11B}"/>
              </a:ext>
            </a:extLst>
          </p:cNvPr>
          <p:cNvPicPr>
            <a:picLocks noChangeAspect="1"/>
          </p:cNvPicPr>
          <p:nvPr/>
        </p:nvPicPr>
        <p:blipFill>
          <a:blip r:embed="rId4"/>
          <a:stretch>
            <a:fillRect/>
          </a:stretch>
        </p:blipFill>
        <p:spPr>
          <a:xfrm>
            <a:off x="2718787" y="2865116"/>
            <a:ext cx="2048161" cy="1629002"/>
          </a:xfrm>
          <a:prstGeom prst="rect">
            <a:avLst/>
          </a:prstGeom>
        </p:spPr>
      </p:pic>
      <p:sp>
        <p:nvSpPr>
          <p:cNvPr id="14" name="Marcador de contenido 5">
            <a:extLst>
              <a:ext uri="{FF2B5EF4-FFF2-40B4-BE49-F238E27FC236}">
                <a16:creationId xmlns:a16="http://schemas.microsoft.com/office/drawing/2014/main" id="{72EA4519-A818-4717-94F7-8975AAFBD623}"/>
              </a:ext>
            </a:extLst>
          </p:cNvPr>
          <p:cNvSpPr txBox="1">
            <a:spLocks/>
          </p:cNvSpPr>
          <p:nvPr/>
        </p:nvSpPr>
        <p:spPr>
          <a:xfrm>
            <a:off x="5299561" y="3011334"/>
            <a:ext cx="5257800" cy="1629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Usables</a:t>
            </a:r>
          </a:p>
          <a:p>
            <a:r>
              <a:rPr lang="es-ES" dirty="0"/>
              <a:t>Visuales</a:t>
            </a:r>
          </a:p>
          <a:p>
            <a:r>
              <a:rPr lang="es-ES" dirty="0"/>
              <a:t>Actualizadas</a:t>
            </a:r>
          </a:p>
        </p:txBody>
      </p:sp>
      <p:sp>
        <p:nvSpPr>
          <p:cNvPr id="15" name="Marcador de contenido 5">
            <a:extLst>
              <a:ext uri="{FF2B5EF4-FFF2-40B4-BE49-F238E27FC236}">
                <a16:creationId xmlns:a16="http://schemas.microsoft.com/office/drawing/2014/main" id="{1D43A820-481C-4D03-93C6-1B96E8852353}"/>
              </a:ext>
            </a:extLst>
          </p:cNvPr>
          <p:cNvSpPr txBox="1">
            <a:spLocks/>
          </p:cNvSpPr>
          <p:nvPr/>
        </p:nvSpPr>
        <p:spPr>
          <a:xfrm>
            <a:off x="6934200" y="1263996"/>
            <a:ext cx="5257800" cy="1629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Plataforma</a:t>
            </a:r>
          </a:p>
          <a:p>
            <a:r>
              <a:rPr lang="es-ES" dirty="0"/>
              <a:t>Público objetivo</a:t>
            </a:r>
          </a:p>
        </p:txBody>
      </p:sp>
      <p:pic>
        <p:nvPicPr>
          <p:cNvPr id="17" name="Imagen 16">
            <a:extLst>
              <a:ext uri="{FF2B5EF4-FFF2-40B4-BE49-F238E27FC236}">
                <a16:creationId xmlns:a16="http://schemas.microsoft.com/office/drawing/2014/main" id="{56E0C699-1D91-46AE-A543-400F4BC9F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0656" y="660157"/>
            <a:ext cx="1963368" cy="1963368"/>
          </a:xfrm>
          <a:prstGeom prst="rect">
            <a:avLst/>
          </a:prstGeom>
        </p:spPr>
      </p:pic>
      <p:pic>
        <p:nvPicPr>
          <p:cNvPr id="3" name="Imagen 2">
            <a:extLst>
              <a:ext uri="{FF2B5EF4-FFF2-40B4-BE49-F238E27FC236}">
                <a16:creationId xmlns:a16="http://schemas.microsoft.com/office/drawing/2014/main" id="{6BD4672D-279D-3BC8-1C16-C367F0761528}"/>
              </a:ext>
            </a:extLst>
          </p:cNvPr>
          <p:cNvPicPr>
            <a:picLocks noChangeAspect="1"/>
          </p:cNvPicPr>
          <p:nvPr/>
        </p:nvPicPr>
        <p:blipFill>
          <a:blip r:embed="rId6"/>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3317071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838200" y="2392321"/>
            <a:ext cx="10515600" cy="2984584"/>
          </a:xfrm>
        </p:spPr>
        <p:txBody>
          <a:bodyPr>
            <a:normAutofit/>
          </a:bodyPr>
          <a:lstStyle/>
          <a:p>
            <a:pPr marL="0" indent="0" algn="l">
              <a:buNone/>
            </a:pPr>
            <a:r>
              <a:rPr lang="es-ES" sz="3200" b="0" i="1" u="none" strike="noStrike" baseline="0" dirty="0">
                <a:latin typeface="Calibri,Italic"/>
              </a:rPr>
              <a:t>La Interacción Persona-Ordenador es la disciplina relacionada con el </a:t>
            </a:r>
            <a:r>
              <a:rPr lang="es-ES" sz="3200" b="1" i="1" u="none" strike="noStrike" baseline="0" dirty="0">
                <a:latin typeface="Calibri,Italic"/>
              </a:rPr>
              <a:t>diseño</a:t>
            </a:r>
            <a:r>
              <a:rPr lang="es-ES" sz="3200" b="0" i="1" u="none" strike="noStrike" baseline="0" dirty="0">
                <a:latin typeface="Calibri,Italic"/>
              </a:rPr>
              <a:t>, </a:t>
            </a:r>
            <a:r>
              <a:rPr lang="es-ES" sz="3200" b="1" i="1" u="none" strike="noStrike" baseline="0" dirty="0">
                <a:latin typeface="Calibri,Italic"/>
              </a:rPr>
              <a:t>evaluación</a:t>
            </a:r>
            <a:r>
              <a:rPr lang="es-ES" sz="3200" b="0" i="1" u="none" strike="noStrike" baseline="0" dirty="0">
                <a:latin typeface="Calibri,Italic"/>
              </a:rPr>
              <a:t> e </a:t>
            </a:r>
            <a:r>
              <a:rPr lang="es-ES" sz="3200" b="1" i="1" u="none" strike="noStrike" baseline="0" dirty="0">
                <a:latin typeface="Calibri,Italic"/>
              </a:rPr>
              <a:t>implementación</a:t>
            </a:r>
            <a:r>
              <a:rPr lang="es-ES" sz="3200" b="0" i="1" u="none" strike="noStrike" baseline="0" dirty="0">
                <a:latin typeface="Calibri,Italic"/>
              </a:rPr>
              <a:t> de sistemas informáticos interactivos para ser usados por personas, y con el estudio de los fenómenos más importantes que están relacionados.</a:t>
            </a:r>
          </a:p>
          <a:p>
            <a:pPr marL="0" indent="0" algn="r">
              <a:buNone/>
            </a:pPr>
            <a:r>
              <a:rPr lang="es-ES" sz="3200" i="1" dirty="0">
                <a:latin typeface="Calibri,Italic"/>
              </a:rPr>
              <a:t>ACM, </a:t>
            </a:r>
            <a:r>
              <a:rPr lang="es-ES" sz="3200" i="1" dirty="0" err="1">
                <a:latin typeface="Calibri,Italic"/>
              </a:rPr>
              <a:t>Association</a:t>
            </a:r>
            <a:r>
              <a:rPr lang="es-ES" sz="3200" i="1" dirty="0">
                <a:latin typeface="Calibri,Italic"/>
              </a:rPr>
              <a:t> </a:t>
            </a:r>
            <a:r>
              <a:rPr lang="es-ES" sz="3200" i="1" dirty="0" err="1">
                <a:latin typeface="Calibri,Italic"/>
              </a:rPr>
              <a:t>for</a:t>
            </a:r>
            <a:r>
              <a:rPr lang="es-ES" sz="3200" i="1" dirty="0">
                <a:latin typeface="Calibri,Italic"/>
              </a:rPr>
              <a:t> </a:t>
            </a:r>
            <a:r>
              <a:rPr lang="es-ES" sz="3200" i="1" dirty="0" err="1">
                <a:latin typeface="Calibri,Italic"/>
              </a:rPr>
              <a:t>Computer</a:t>
            </a:r>
            <a:r>
              <a:rPr lang="es-ES" sz="3200" i="1" dirty="0">
                <a:latin typeface="Calibri,Italic"/>
              </a:rPr>
              <a:t> </a:t>
            </a:r>
            <a:r>
              <a:rPr lang="es-ES" sz="3200" i="1" dirty="0" err="1">
                <a:latin typeface="Calibri,Italic"/>
              </a:rPr>
              <a:t>Machinery</a:t>
            </a:r>
            <a:endParaRPr lang="es-ES" sz="4400" dirty="0"/>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7</a:t>
            </a:fld>
            <a:endParaRPr lang="es-ES" dirty="0"/>
          </a:p>
        </p:txBody>
      </p:sp>
      <p:pic>
        <p:nvPicPr>
          <p:cNvPr id="6" name="Imagen 5">
            <a:extLst>
              <a:ext uri="{FF2B5EF4-FFF2-40B4-BE49-F238E27FC236}">
                <a16:creationId xmlns:a16="http://schemas.microsoft.com/office/drawing/2014/main" id="{1ADACE84-8DA9-F3EE-AB7B-7F4975A555A0}"/>
              </a:ext>
            </a:extLst>
          </p:cNvPr>
          <p:cNvPicPr>
            <a:picLocks noChangeAspect="1"/>
          </p:cNvPicPr>
          <p:nvPr/>
        </p:nvPicPr>
        <p:blipFill>
          <a:blip r:embed="rId3"/>
          <a:stretch>
            <a:fillRect/>
          </a:stretch>
        </p:blipFill>
        <p:spPr>
          <a:xfrm>
            <a:off x="11354559" y="122787"/>
            <a:ext cx="666694" cy="757725"/>
          </a:xfrm>
          <a:prstGeom prst="rect">
            <a:avLst/>
          </a:prstGeom>
        </p:spPr>
      </p:pic>
      <p:sp>
        <p:nvSpPr>
          <p:cNvPr id="11" name="Título 1">
            <a:extLst>
              <a:ext uri="{FF2B5EF4-FFF2-40B4-BE49-F238E27FC236}">
                <a16:creationId xmlns:a16="http://schemas.microsoft.com/office/drawing/2014/main" id="{113CAD75-4165-BCF0-F394-645D37C07170}"/>
              </a:ext>
            </a:extLst>
          </p:cNvPr>
          <p:cNvSpPr>
            <a:spLocks noGrp="1"/>
          </p:cNvSpPr>
          <p:nvPr>
            <p:ph type="title"/>
          </p:nvPr>
        </p:nvSpPr>
        <p:spPr>
          <a:xfrm>
            <a:off x="838200" y="365125"/>
            <a:ext cx="10515600" cy="1325563"/>
          </a:xfrm>
        </p:spPr>
        <p:txBody>
          <a:bodyPr/>
          <a:lstStyle/>
          <a:p>
            <a:r>
              <a:rPr lang="es-ES" b="1" dirty="0"/>
              <a:t>Interacción persona - ordenador </a:t>
            </a:r>
          </a:p>
        </p:txBody>
      </p:sp>
    </p:spTree>
    <p:extLst>
      <p:ext uri="{BB962C8B-B14F-4D97-AF65-F5344CB8AC3E}">
        <p14:creationId xmlns:p14="http://schemas.microsoft.com/office/powerpoint/2010/main" val="105232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838200" y="1780425"/>
            <a:ext cx="10515600" cy="3719594"/>
          </a:xfrm>
        </p:spPr>
        <p:txBody>
          <a:bodyPr>
            <a:normAutofit fontScale="85000" lnSpcReduction="10000"/>
          </a:bodyPr>
          <a:lstStyle/>
          <a:p>
            <a:pPr marL="0" indent="0">
              <a:buNone/>
            </a:pPr>
            <a:r>
              <a:rPr lang="es-ES" sz="4400" dirty="0"/>
              <a:t>- …</a:t>
            </a:r>
          </a:p>
          <a:p>
            <a:pPr marL="0" indent="0">
              <a:buNone/>
            </a:pPr>
            <a:r>
              <a:rPr lang="es-ES" sz="4400" dirty="0"/>
              <a:t>- Idear un buen sistema de entrada-salida para la comunicación mediante datos simbólicos y gráficos.</a:t>
            </a:r>
          </a:p>
          <a:p>
            <a:pPr marL="0" indent="0">
              <a:buNone/>
            </a:pPr>
            <a:r>
              <a:rPr lang="es-ES" sz="4400" dirty="0"/>
              <a:t>- Dentro del sistema se debe permitir el “ensayo y error”, es decir, que se pueda volver atrás o al punto de inicio de forma sencilla.</a:t>
            </a:r>
          </a:p>
          <a:p>
            <a:pPr marL="0" indent="0">
              <a:buNone/>
            </a:pPr>
            <a:r>
              <a:rPr lang="es-ES" sz="4400" dirty="0"/>
              <a:t>- …</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8</a:t>
            </a:fld>
            <a:endParaRPr lang="es-ES" dirty="0"/>
          </a:p>
        </p:txBody>
      </p:sp>
      <p:sp>
        <p:nvSpPr>
          <p:cNvPr id="8" name="Marcador de contenido 2">
            <a:extLst>
              <a:ext uri="{FF2B5EF4-FFF2-40B4-BE49-F238E27FC236}">
                <a16:creationId xmlns:a16="http://schemas.microsoft.com/office/drawing/2014/main" id="{18C4D80B-0770-4382-8D9C-CB56664E34A7}"/>
              </a:ext>
            </a:extLst>
          </p:cNvPr>
          <p:cNvSpPr txBox="1">
            <a:spLocks/>
          </p:cNvSpPr>
          <p:nvPr/>
        </p:nvSpPr>
        <p:spPr>
          <a:xfrm>
            <a:off x="838200" y="5619417"/>
            <a:ext cx="10515600" cy="736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err="1"/>
              <a:t>Licklider</a:t>
            </a:r>
            <a:r>
              <a:rPr lang="en-US" sz="2400" dirty="0"/>
              <a:t>, J. C. R., &amp; Clark, W. E. (1962, May). On-line man-computer communication.</a:t>
            </a:r>
            <a:endParaRPr lang="es-ES" sz="3600" dirty="0"/>
          </a:p>
        </p:txBody>
      </p:sp>
      <p:pic>
        <p:nvPicPr>
          <p:cNvPr id="6" name="Imagen 5">
            <a:extLst>
              <a:ext uri="{FF2B5EF4-FFF2-40B4-BE49-F238E27FC236}">
                <a16:creationId xmlns:a16="http://schemas.microsoft.com/office/drawing/2014/main" id="{4F7365D9-AD98-EEC5-FB4C-984B4E7FF7A6}"/>
              </a:ext>
            </a:extLst>
          </p:cNvPr>
          <p:cNvPicPr>
            <a:picLocks noChangeAspect="1"/>
          </p:cNvPicPr>
          <p:nvPr/>
        </p:nvPicPr>
        <p:blipFill>
          <a:blip r:embed="rId3"/>
          <a:stretch>
            <a:fillRect/>
          </a:stretch>
        </p:blipFill>
        <p:spPr>
          <a:xfrm>
            <a:off x="11354559" y="122787"/>
            <a:ext cx="666694" cy="757725"/>
          </a:xfrm>
          <a:prstGeom prst="rect">
            <a:avLst/>
          </a:prstGeom>
        </p:spPr>
      </p:pic>
      <p:sp>
        <p:nvSpPr>
          <p:cNvPr id="11" name="Título 1">
            <a:extLst>
              <a:ext uri="{FF2B5EF4-FFF2-40B4-BE49-F238E27FC236}">
                <a16:creationId xmlns:a16="http://schemas.microsoft.com/office/drawing/2014/main" id="{A0EA1D93-6979-972F-26BD-2A57949AAC8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a:t>Interacción persona - ordenador </a:t>
            </a:r>
            <a:endParaRPr lang="es-ES" b="1" dirty="0"/>
          </a:p>
        </p:txBody>
      </p:sp>
    </p:spTree>
    <p:extLst>
      <p:ext uri="{BB962C8B-B14F-4D97-AF65-F5344CB8AC3E}">
        <p14:creationId xmlns:p14="http://schemas.microsoft.com/office/powerpoint/2010/main" val="3257026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ángulo rectángulo 6">
            <a:extLst>
              <a:ext uri="{FF2B5EF4-FFF2-40B4-BE49-F238E27FC236}">
                <a16:creationId xmlns:a16="http://schemas.microsoft.com/office/drawing/2014/main" id="{DA51D1AC-F7D8-4D22-B49D-99F9A61BA71B}"/>
              </a:ext>
            </a:extLst>
          </p:cNvPr>
          <p:cNvSpPr/>
          <p:nvPr/>
        </p:nvSpPr>
        <p:spPr>
          <a:xfrm rot="5400000">
            <a:off x="224162" y="-224163"/>
            <a:ext cx="4989250" cy="5437573"/>
          </a:xfrm>
          <a:prstGeom prst="rtTriangle">
            <a:avLst/>
          </a:prstGeom>
          <a:gradFill flip="none" rotWithShape="1">
            <a:gsLst>
              <a:gs pos="0">
                <a:schemeClr val="accent1">
                  <a:lumMod val="100000"/>
                </a:schemeClr>
              </a:gs>
              <a:gs pos="50000">
                <a:schemeClr val="accent1">
                  <a:tint val="44500"/>
                  <a:satMod val="160000"/>
                </a:schemeClr>
              </a:gs>
              <a:gs pos="100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2" name="Título 1">
            <a:extLst>
              <a:ext uri="{FF2B5EF4-FFF2-40B4-BE49-F238E27FC236}">
                <a16:creationId xmlns:a16="http://schemas.microsoft.com/office/drawing/2014/main" id="{0F5C96B7-76A2-418C-8C28-ADDCB67169F7}"/>
              </a:ext>
            </a:extLst>
          </p:cNvPr>
          <p:cNvSpPr>
            <a:spLocks noGrp="1"/>
          </p:cNvSpPr>
          <p:nvPr>
            <p:ph type="title"/>
          </p:nvPr>
        </p:nvSpPr>
        <p:spPr/>
        <p:txBody>
          <a:bodyPr/>
          <a:lstStyle/>
          <a:p>
            <a:r>
              <a:rPr lang="es-ES" b="1" dirty="0"/>
              <a:t>Interacción persona - ordenador </a:t>
            </a:r>
          </a:p>
        </p:txBody>
      </p:sp>
      <p:sp>
        <p:nvSpPr>
          <p:cNvPr id="3" name="Marcador de contenido 2">
            <a:extLst>
              <a:ext uri="{FF2B5EF4-FFF2-40B4-BE49-F238E27FC236}">
                <a16:creationId xmlns:a16="http://schemas.microsoft.com/office/drawing/2014/main" id="{FC1C7925-7E73-4E15-871A-A5067B686461}"/>
              </a:ext>
            </a:extLst>
          </p:cNvPr>
          <p:cNvSpPr>
            <a:spLocks noGrp="1"/>
          </p:cNvSpPr>
          <p:nvPr>
            <p:ph idx="1"/>
          </p:nvPr>
        </p:nvSpPr>
        <p:spPr>
          <a:xfrm>
            <a:off x="838200" y="1780425"/>
            <a:ext cx="10515600" cy="3719594"/>
          </a:xfrm>
        </p:spPr>
        <p:txBody>
          <a:bodyPr>
            <a:normAutofit/>
          </a:bodyPr>
          <a:lstStyle/>
          <a:p>
            <a:pPr marL="0" indent="0">
              <a:buNone/>
            </a:pPr>
            <a:r>
              <a:rPr lang="es-ES" sz="4400" dirty="0"/>
              <a:t>- Conocer al usuario</a:t>
            </a:r>
          </a:p>
          <a:p>
            <a:pPr marL="0" indent="0">
              <a:buNone/>
            </a:pPr>
            <a:r>
              <a:rPr lang="es-ES" sz="4400" dirty="0"/>
              <a:t>- Minimizar la memorización</a:t>
            </a:r>
          </a:p>
          <a:p>
            <a:pPr marL="0" indent="0">
              <a:buNone/>
            </a:pPr>
            <a:r>
              <a:rPr lang="es-ES" sz="4400" dirty="0"/>
              <a:t>- Optimizar las operaciones mediante la rápida ejecución de operaciones comunes</a:t>
            </a:r>
          </a:p>
          <a:p>
            <a:pPr marL="0" indent="0">
              <a:buNone/>
            </a:pPr>
            <a:r>
              <a:rPr lang="es-ES" sz="4400" dirty="0"/>
              <a:t>- Minimizar los errores</a:t>
            </a:r>
          </a:p>
        </p:txBody>
      </p:sp>
      <p:sp>
        <p:nvSpPr>
          <p:cNvPr id="4" name="Marcador de número de diapositiva 3">
            <a:extLst>
              <a:ext uri="{FF2B5EF4-FFF2-40B4-BE49-F238E27FC236}">
                <a16:creationId xmlns:a16="http://schemas.microsoft.com/office/drawing/2014/main" id="{6FB78058-3A93-4E3A-93FC-6FF2F9E5CD99}"/>
              </a:ext>
            </a:extLst>
          </p:cNvPr>
          <p:cNvSpPr>
            <a:spLocks noGrp="1"/>
          </p:cNvSpPr>
          <p:nvPr>
            <p:ph type="sldNum" sz="quarter" idx="12"/>
          </p:nvPr>
        </p:nvSpPr>
        <p:spPr/>
        <p:txBody>
          <a:bodyPr/>
          <a:lstStyle/>
          <a:p>
            <a:fld id="{53DE48D6-B0E2-4FE1-8F66-D314DDB88B9B}" type="slidenum">
              <a:rPr lang="es-ES" smtClean="0"/>
              <a:t>9</a:t>
            </a:fld>
            <a:endParaRPr lang="es-ES" dirty="0"/>
          </a:p>
        </p:txBody>
      </p:sp>
      <p:sp>
        <p:nvSpPr>
          <p:cNvPr id="8" name="Marcador de contenido 2">
            <a:extLst>
              <a:ext uri="{FF2B5EF4-FFF2-40B4-BE49-F238E27FC236}">
                <a16:creationId xmlns:a16="http://schemas.microsoft.com/office/drawing/2014/main" id="{18C4D80B-0770-4382-8D9C-CB56664E34A7}"/>
              </a:ext>
            </a:extLst>
          </p:cNvPr>
          <p:cNvSpPr txBox="1">
            <a:spLocks/>
          </p:cNvSpPr>
          <p:nvPr/>
        </p:nvSpPr>
        <p:spPr>
          <a:xfrm>
            <a:off x="838200" y="5619417"/>
            <a:ext cx="10515600" cy="736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400" dirty="0"/>
              <a:t>Hansen, W. J. (1972). </a:t>
            </a:r>
            <a:r>
              <a:rPr lang="es-ES" sz="2400" dirty="0" err="1"/>
              <a:t>User</a:t>
            </a:r>
            <a:r>
              <a:rPr lang="es-ES" sz="2400" dirty="0"/>
              <a:t> </a:t>
            </a:r>
            <a:r>
              <a:rPr lang="es-ES" sz="2400" dirty="0" err="1"/>
              <a:t>engineering</a:t>
            </a:r>
            <a:r>
              <a:rPr lang="es-ES" sz="2400" dirty="0"/>
              <a:t> </a:t>
            </a:r>
            <a:r>
              <a:rPr lang="es-ES" sz="2400" dirty="0" err="1"/>
              <a:t>principles</a:t>
            </a:r>
            <a:r>
              <a:rPr lang="es-ES" sz="2400" dirty="0"/>
              <a:t> </a:t>
            </a:r>
            <a:r>
              <a:rPr lang="es-ES" sz="2400" dirty="0" err="1"/>
              <a:t>for</a:t>
            </a:r>
            <a:r>
              <a:rPr lang="es-ES" sz="2400" dirty="0"/>
              <a:t> interactive </a:t>
            </a:r>
            <a:r>
              <a:rPr lang="es-ES" sz="2400" dirty="0" err="1"/>
              <a:t>systems</a:t>
            </a:r>
            <a:r>
              <a:rPr lang="es-ES" sz="2400" dirty="0"/>
              <a:t>.</a:t>
            </a:r>
            <a:endParaRPr lang="es-ES" sz="3600" dirty="0"/>
          </a:p>
        </p:txBody>
      </p:sp>
      <p:pic>
        <p:nvPicPr>
          <p:cNvPr id="6" name="Imagen 5">
            <a:extLst>
              <a:ext uri="{FF2B5EF4-FFF2-40B4-BE49-F238E27FC236}">
                <a16:creationId xmlns:a16="http://schemas.microsoft.com/office/drawing/2014/main" id="{DEE8ED33-D7E6-F965-E7E9-2EF91ADF2D98}"/>
              </a:ext>
            </a:extLst>
          </p:cNvPr>
          <p:cNvPicPr>
            <a:picLocks noChangeAspect="1"/>
          </p:cNvPicPr>
          <p:nvPr/>
        </p:nvPicPr>
        <p:blipFill>
          <a:blip r:embed="rId3"/>
          <a:stretch>
            <a:fillRect/>
          </a:stretch>
        </p:blipFill>
        <p:spPr>
          <a:xfrm>
            <a:off x="11354559" y="122787"/>
            <a:ext cx="666694" cy="757725"/>
          </a:xfrm>
          <a:prstGeom prst="rect">
            <a:avLst/>
          </a:prstGeom>
        </p:spPr>
      </p:pic>
    </p:spTree>
    <p:extLst>
      <p:ext uri="{BB962C8B-B14F-4D97-AF65-F5344CB8AC3E}">
        <p14:creationId xmlns:p14="http://schemas.microsoft.com/office/powerpoint/2010/main" val="963014893"/>
      </p:ext>
    </p:extLst>
  </p:cSld>
  <p:clrMapOvr>
    <a:masterClrMapping/>
  </p:clrMapOvr>
</p:sld>
</file>

<file path=ppt/theme/theme1.xml><?xml version="1.0" encoding="utf-8"?>
<a:theme xmlns:a="http://schemas.openxmlformats.org/drawingml/2006/main" name="Tema de Office">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2439</TotalTime>
  <Words>7647</Words>
  <Application>Microsoft Office PowerPoint</Application>
  <PresentationFormat>Panorámica</PresentationFormat>
  <Paragraphs>732</Paragraphs>
  <Slides>54</Slides>
  <Notes>49</Notes>
  <HiddenSlides>0</HiddenSlides>
  <MMClips>0</MMClips>
  <ScaleCrop>false</ScaleCrop>
  <HeadingPairs>
    <vt:vector size="6" baseType="variant">
      <vt:variant>
        <vt:lpstr>Fuentes usadas</vt:lpstr>
      </vt:variant>
      <vt:variant>
        <vt:i4>24</vt:i4>
      </vt:variant>
      <vt:variant>
        <vt:lpstr>Tema</vt:lpstr>
      </vt:variant>
      <vt:variant>
        <vt:i4>1</vt:i4>
      </vt:variant>
      <vt:variant>
        <vt:lpstr>Títulos de diapositiva</vt:lpstr>
      </vt:variant>
      <vt:variant>
        <vt:i4>54</vt:i4>
      </vt:variant>
    </vt:vector>
  </HeadingPairs>
  <TitlesOfParts>
    <vt:vector size="79" baseType="lpstr">
      <vt:lpstr>Algerian</vt:lpstr>
      <vt:lpstr>Arial</vt:lpstr>
      <vt:lpstr>Avenir</vt:lpstr>
      <vt:lpstr>Brush Script MT</vt:lpstr>
      <vt:lpstr>Calibri</vt:lpstr>
      <vt:lpstr>Calibri,Bold</vt:lpstr>
      <vt:lpstr>Calibri,BoldItalic</vt:lpstr>
      <vt:lpstr>Calibri,Italic</vt:lpstr>
      <vt:lpstr>Cambria,Italic</vt:lpstr>
      <vt:lpstr>Cascadia Code ExtraLight</vt:lpstr>
      <vt:lpstr>Cascadia Code Light</vt:lpstr>
      <vt:lpstr>Cascadia Code PL</vt:lpstr>
      <vt:lpstr>Comic Sans MS</vt:lpstr>
      <vt:lpstr>Consolas</vt:lpstr>
      <vt:lpstr>Helvetica</vt:lpstr>
      <vt:lpstr>Jokerman</vt:lpstr>
      <vt:lpstr>Lucida Bright</vt:lpstr>
      <vt:lpstr>Lucida Console</vt:lpstr>
      <vt:lpstr>Microsoft Sans Serif</vt:lpstr>
      <vt:lpstr>Palace Script MT</vt:lpstr>
      <vt:lpstr>Palatino</vt:lpstr>
      <vt:lpstr>Papyrus</vt:lpstr>
      <vt:lpstr>Ravie</vt:lpstr>
      <vt:lpstr>Times New Roman</vt:lpstr>
      <vt:lpstr>Tema de Office</vt:lpstr>
      <vt:lpstr>Diseño de Interfaces Web</vt:lpstr>
      <vt:lpstr>Índice</vt:lpstr>
      <vt:lpstr>Objetivos</vt:lpstr>
      <vt:lpstr>PERCEPCIÓN VISUAL</vt:lpstr>
      <vt:lpstr>PERCEPCIÓN VISUAL</vt:lpstr>
      <vt:lpstr>PERCEPCIÓN VISUAL</vt:lpstr>
      <vt:lpstr>Interacción persona - ordenador </vt:lpstr>
      <vt:lpstr>Presentación de PowerPoint</vt:lpstr>
      <vt:lpstr>Interacción persona - ordenador </vt:lpstr>
      <vt:lpstr>Caso práctico 1: “Soluciones para un buen diseño”</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Maquetación web Elementos de una página web</vt:lpstr>
      <vt:lpstr>El diseño gráfico</vt:lpstr>
      <vt:lpstr>Elementos de diseño</vt:lpstr>
      <vt:lpstr>Elementos de diseño</vt:lpstr>
      <vt:lpstr>Elementos de diseño</vt:lpstr>
      <vt:lpstr>Caso práctico 2: “Analizando diseños de sitios web. Buenas y malas prácticas”</vt:lpstr>
      <vt:lpstr>El Color</vt:lpstr>
      <vt:lpstr>El Color</vt:lpstr>
      <vt:lpstr>El Color</vt:lpstr>
      <vt:lpstr>El Color</vt:lpstr>
      <vt:lpstr>El Color</vt:lpstr>
      <vt:lpstr>El Color</vt:lpstr>
      <vt:lpstr>El Color</vt:lpstr>
      <vt:lpstr>El Color</vt:lpstr>
      <vt:lpstr>El Color</vt:lpstr>
      <vt:lpstr>El Color</vt:lpstr>
      <vt:lpstr>El Color</vt:lpstr>
      <vt:lpstr>El Color</vt:lpstr>
      <vt:lpstr>El Color</vt:lpstr>
      <vt:lpstr>El Color</vt:lpstr>
      <vt:lpstr>El Color</vt:lpstr>
      <vt:lpstr>El Color</vt:lpstr>
      <vt:lpstr>Las TIPOGRAFÍAS</vt:lpstr>
      <vt:lpstr>Las TIPOGRAFÍAS</vt:lpstr>
      <vt:lpstr>Las TIPOGRAFÍAS</vt:lpstr>
      <vt:lpstr>Las TIPOGRAFÍAS</vt:lpstr>
      <vt:lpstr>Presentación de PowerPoint</vt:lpstr>
      <vt:lpstr>Las TIPOGRAFÍAS</vt:lpstr>
      <vt:lpstr>Las TIPOGRAFÍAS</vt:lpstr>
      <vt:lpstr>Las TIPOGRAFÍAS</vt:lpstr>
      <vt:lpstr>Las TIPOGRAFÍAS</vt:lpstr>
      <vt:lpstr>El Color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Técnico en Desarrollo de Aplicaciones Web</dc:title>
  <dc:creator>diego linares</dc:creator>
  <cp:lastModifiedBy>diego linares</cp:lastModifiedBy>
  <cp:revision>28</cp:revision>
  <dcterms:created xsi:type="dcterms:W3CDTF">2021-09-13T15:28:03Z</dcterms:created>
  <dcterms:modified xsi:type="dcterms:W3CDTF">2023-09-25T08:01:53Z</dcterms:modified>
</cp:coreProperties>
</file>